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360" r:id="rId3"/>
    <p:sldId id="315" r:id="rId4"/>
    <p:sldId id="361" r:id="rId5"/>
    <p:sldId id="265" r:id="rId6"/>
    <p:sldId id="366" r:id="rId7"/>
    <p:sldId id="324" r:id="rId8"/>
    <p:sldId id="326" r:id="rId9"/>
    <p:sldId id="365" r:id="rId10"/>
    <p:sldId id="368" r:id="rId11"/>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81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092EC-2D3E-44F4-8E33-43B9FF9C4C45}" type="datetimeFigureOut">
              <a:rPr lang="en-NG" smtClean="0"/>
              <a:t>08/14/2024</a:t>
            </a:fld>
            <a:endParaRPr lang="en-N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B4CD6E-C2EB-4619-BADC-2A7137A87B15}" type="slidenum">
              <a:rPr lang="en-NG" smtClean="0"/>
              <a:t>‹#›</a:t>
            </a:fld>
            <a:endParaRPr lang="en-NG"/>
          </a:p>
        </p:txBody>
      </p:sp>
    </p:spTree>
    <p:extLst>
      <p:ext uri="{BB962C8B-B14F-4D97-AF65-F5344CB8AC3E}">
        <p14:creationId xmlns:p14="http://schemas.microsoft.com/office/powerpoint/2010/main" val="141041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3CF95-6063-4068-A764-BD6C24E56A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G"/>
          </a:p>
        </p:txBody>
      </p:sp>
      <p:sp>
        <p:nvSpPr>
          <p:cNvPr id="3" name="Subtitle 2">
            <a:extLst>
              <a:ext uri="{FF2B5EF4-FFF2-40B4-BE49-F238E27FC236}">
                <a16:creationId xmlns:a16="http://schemas.microsoft.com/office/drawing/2014/main" id="{F1B407C8-931A-4B38-A93D-88275B98CD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G"/>
          </a:p>
        </p:txBody>
      </p:sp>
      <p:sp>
        <p:nvSpPr>
          <p:cNvPr id="4" name="Date Placeholder 3">
            <a:extLst>
              <a:ext uri="{FF2B5EF4-FFF2-40B4-BE49-F238E27FC236}">
                <a16:creationId xmlns:a16="http://schemas.microsoft.com/office/drawing/2014/main" id="{A25155BD-6725-4B3A-8A77-D017D5B5C407}"/>
              </a:ext>
            </a:extLst>
          </p:cNvPr>
          <p:cNvSpPr>
            <a:spLocks noGrp="1"/>
          </p:cNvSpPr>
          <p:nvPr>
            <p:ph type="dt" sz="half" idx="10"/>
          </p:nvPr>
        </p:nvSpPr>
        <p:spPr/>
        <p:txBody>
          <a:bodyPr/>
          <a:lstStyle/>
          <a:p>
            <a:fld id="{19275A14-8125-4A01-902D-8D47BE088195}" type="datetimeFigureOut">
              <a:rPr lang="en-NG" smtClean="0"/>
              <a:t>08/14/2024</a:t>
            </a:fld>
            <a:endParaRPr lang="en-NG"/>
          </a:p>
        </p:txBody>
      </p:sp>
      <p:sp>
        <p:nvSpPr>
          <p:cNvPr id="5" name="Footer Placeholder 4">
            <a:extLst>
              <a:ext uri="{FF2B5EF4-FFF2-40B4-BE49-F238E27FC236}">
                <a16:creationId xmlns:a16="http://schemas.microsoft.com/office/drawing/2014/main" id="{1BB9F28B-4FAE-42F9-8B46-1B8D608DF67B}"/>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AE84B3A8-76DB-47B9-A2B7-A2B9CE0E898B}"/>
              </a:ext>
            </a:extLst>
          </p:cNvPr>
          <p:cNvSpPr>
            <a:spLocks noGrp="1"/>
          </p:cNvSpPr>
          <p:nvPr>
            <p:ph type="sldNum" sz="quarter" idx="12"/>
          </p:nvPr>
        </p:nvSpPr>
        <p:spPr/>
        <p:txBody>
          <a:bodyPr/>
          <a:lstStyle/>
          <a:p>
            <a:fld id="{7BB19BBA-9CA8-411E-9EB9-79E180995478}" type="slidenum">
              <a:rPr lang="en-NG" smtClean="0"/>
              <a:t>‹#›</a:t>
            </a:fld>
            <a:endParaRPr lang="en-NG"/>
          </a:p>
        </p:txBody>
      </p:sp>
    </p:spTree>
    <p:extLst>
      <p:ext uri="{BB962C8B-B14F-4D97-AF65-F5344CB8AC3E}">
        <p14:creationId xmlns:p14="http://schemas.microsoft.com/office/powerpoint/2010/main" val="3076276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A144-CFE9-40F3-8BA0-C49BD5EA1D8B}"/>
              </a:ext>
            </a:extLst>
          </p:cNvPr>
          <p:cNvSpPr>
            <a:spLocks noGrp="1"/>
          </p:cNvSpPr>
          <p:nvPr>
            <p:ph type="title"/>
          </p:nvPr>
        </p:nvSpPr>
        <p:spPr/>
        <p:txBody>
          <a:bodyPr/>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8ADD4076-DB68-498E-B29E-27418EC821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34B3E413-FF0A-4FE3-9251-4DA1AAC39999}"/>
              </a:ext>
            </a:extLst>
          </p:cNvPr>
          <p:cNvSpPr>
            <a:spLocks noGrp="1"/>
          </p:cNvSpPr>
          <p:nvPr>
            <p:ph type="dt" sz="half" idx="10"/>
          </p:nvPr>
        </p:nvSpPr>
        <p:spPr/>
        <p:txBody>
          <a:bodyPr/>
          <a:lstStyle/>
          <a:p>
            <a:fld id="{19275A14-8125-4A01-902D-8D47BE088195}" type="datetimeFigureOut">
              <a:rPr lang="en-NG" smtClean="0"/>
              <a:t>08/14/2024</a:t>
            </a:fld>
            <a:endParaRPr lang="en-NG"/>
          </a:p>
        </p:txBody>
      </p:sp>
      <p:sp>
        <p:nvSpPr>
          <p:cNvPr id="5" name="Footer Placeholder 4">
            <a:extLst>
              <a:ext uri="{FF2B5EF4-FFF2-40B4-BE49-F238E27FC236}">
                <a16:creationId xmlns:a16="http://schemas.microsoft.com/office/drawing/2014/main" id="{176648A4-C7CD-4DF0-B16D-D82C1095655D}"/>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F5158CD1-9E1A-445D-9664-9314F0F56E07}"/>
              </a:ext>
            </a:extLst>
          </p:cNvPr>
          <p:cNvSpPr>
            <a:spLocks noGrp="1"/>
          </p:cNvSpPr>
          <p:nvPr>
            <p:ph type="sldNum" sz="quarter" idx="12"/>
          </p:nvPr>
        </p:nvSpPr>
        <p:spPr/>
        <p:txBody>
          <a:bodyPr/>
          <a:lstStyle/>
          <a:p>
            <a:fld id="{7BB19BBA-9CA8-411E-9EB9-79E180995478}" type="slidenum">
              <a:rPr lang="en-NG" smtClean="0"/>
              <a:t>‹#›</a:t>
            </a:fld>
            <a:endParaRPr lang="en-NG"/>
          </a:p>
        </p:txBody>
      </p:sp>
    </p:spTree>
    <p:extLst>
      <p:ext uri="{BB962C8B-B14F-4D97-AF65-F5344CB8AC3E}">
        <p14:creationId xmlns:p14="http://schemas.microsoft.com/office/powerpoint/2010/main" val="1226213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84154C-6726-4539-AC44-0602B6BBC33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5ACA65FF-B5B2-400C-8EDC-7FF688D6E8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E2A096CD-3FAB-4D36-845B-F8D59D9E0E0F}"/>
              </a:ext>
            </a:extLst>
          </p:cNvPr>
          <p:cNvSpPr>
            <a:spLocks noGrp="1"/>
          </p:cNvSpPr>
          <p:nvPr>
            <p:ph type="dt" sz="half" idx="10"/>
          </p:nvPr>
        </p:nvSpPr>
        <p:spPr/>
        <p:txBody>
          <a:bodyPr/>
          <a:lstStyle/>
          <a:p>
            <a:fld id="{19275A14-8125-4A01-902D-8D47BE088195}" type="datetimeFigureOut">
              <a:rPr lang="en-NG" smtClean="0"/>
              <a:t>08/14/2024</a:t>
            </a:fld>
            <a:endParaRPr lang="en-NG"/>
          </a:p>
        </p:txBody>
      </p:sp>
      <p:sp>
        <p:nvSpPr>
          <p:cNvPr id="5" name="Footer Placeholder 4">
            <a:extLst>
              <a:ext uri="{FF2B5EF4-FFF2-40B4-BE49-F238E27FC236}">
                <a16:creationId xmlns:a16="http://schemas.microsoft.com/office/drawing/2014/main" id="{A1781545-7CA7-4B63-9F33-7FDA712582B8}"/>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632F8D64-3921-4FBB-A93F-23765BE21206}"/>
              </a:ext>
            </a:extLst>
          </p:cNvPr>
          <p:cNvSpPr>
            <a:spLocks noGrp="1"/>
          </p:cNvSpPr>
          <p:nvPr>
            <p:ph type="sldNum" sz="quarter" idx="12"/>
          </p:nvPr>
        </p:nvSpPr>
        <p:spPr/>
        <p:txBody>
          <a:bodyPr/>
          <a:lstStyle/>
          <a:p>
            <a:fld id="{7BB19BBA-9CA8-411E-9EB9-79E180995478}" type="slidenum">
              <a:rPr lang="en-NG" smtClean="0"/>
              <a:t>‹#›</a:t>
            </a:fld>
            <a:endParaRPr lang="en-NG"/>
          </a:p>
        </p:txBody>
      </p:sp>
    </p:spTree>
    <p:extLst>
      <p:ext uri="{BB962C8B-B14F-4D97-AF65-F5344CB8AC3E}">
        <p14:creationId xmlns:p14="http://schemas.microsoft.com/office/powerpoint/2010/main" val="2802930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E900E8-6637-4F31-97D2-9876AC07CB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53A7698B-3083-46F8-97F7-DC5120BD6A71}"/>
              </a:ext>
            </a:extLst>
          </p:cNvPr>
          <p:cNvSpPr>
            <a:spLocks noGrp="1"/>
          </p:cNvSpPr>
          <p:nvPr>
            <p:ph type="sldNum" sz="quarter" idx="12"/>
          </p:nvPr>
        </p:nvSpPr>
        <p:spPr/>
        <p:txBody>
          <a:bodyPr/>
          <a:lstStyle/>
          <a:p>
            <a:fld id="{6C0DC5EE-E788-4909-8A84-628A09471DA7}" type="slidenum">
              <a:rPr lang="en-GB" smtClean="0"/>
              <a:pPr/>
              <a:t>‹#›</a:t>
            </a:fld>
            <a:endParaRPr lang="en-GB"/>
          </a:p>
        </p:txBody>
      </p:sp>
      <p:sp>
        <p:nvSpPr>
          <p:cNvPr id="7" name="Rectangle 6">
            <a:extLst>
              <a:ext uri="{FF2B5EF4-FFF2-40B4-BE49-F238E27FC236}">
                <a16:creationId xmlns:a16="http://schemas.microsoft.com/office/drawing/2014/main" id="{92D22F97-A823-43E0-BDAA-AEACA7E91A11}"/>
              </a:ext>
            </a:extLst>
          </p:cNvPr>
          <p:cNvSpPr/>
          <p:nvPr userDrawn="1"/>
        </p:nvSpPr>
        <p:spPr>
          <a:xfrm>
            <a:off x="0" y="0"/>
            <a:ext cx="12192000" cy="1074057"/>
          </a:xfrm>
          <a:prstGeom prst="rect">
            <a:avLst/>
          </a:prstGeom>
          <a:solidFill>
            <a:srgbClr val="0C4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711200" algn="l"/>
              </a:tabLst>
            </a:pPr>
            <a:r>
              <a:rPr lang="en-GB" sz="3200" b="1" dirty="0">
                <a:latin typeface="Arial Narrow" panose="020B0606020202030204" pitchFamily="34" charset="0"/>
                <a:cs typeface="Arial" panose="020B0604020202020204" pitchFamily="34" charset="0"/>
              </a:rPr>
              <a:t> 	</a:t>
            </a:r>
          </a:p>
        </p:txBody>
      </p:sp>
    </p:spTree>
    <p:extLst>
      <p:ext uri="{BB962C8B-B14F-4D97-AF65-F5344CB8AC3E}">
        <p14:creationId xmlns:p14="http://schemas.microsoft.com/office/powerpoint/2010/main" val="3794726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D8054-A84B-4A18-A16C-C1A9994360F0}"/>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76176D8E-EA41-46AE-80B4-AF711078D6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7ABEABAF-EF17-4C91-A72D-693A59B06D3D}"/>
              </a:ext>
            </a:extLst>
          </p:cNvPr>
          <p:cNvSpPr>
            <a:spLocks noGrp="1"/>
          </p:cNvSpPr>
          <p:nvPr>
            <p:ph type="dt" sz="half" idx="10"/>
          </p:nvPr>
        </p:nvSpPr>
        <p:spPr/>
        <p:txBody>
          <a:bodyPr/>
          <a:lstStyle/>
          <a:p>
            <a:fld id="{19275A14-8125-4A01-902D-8D47BE088195}" type="datetimeFigureOut">
              <a:rPr lang="en-NG" smtClean="0"/>
              <a:t>08/14/2024</a:t>
            </a:fld>
            <a:endParaRPr lang="en-NG"/>
          </a:p>
        </p:txBody>
      </p:sp>
      <p:sp>
        <p:nvSpPr>
          <p:cNvPr id="5" name="Footer Placeholder 4">
            <a:extLst>
              <a:ext uri="{FF2B5EF4-FFF2-40B4-BE49-F238E27FC236}">
                <a16:creationId xmlns:a16="http://schemas.microsoft.com/office/drawing/2014/main" id="{798B0BED-BD09-4CBC-89D0-5EF7EFA38A57}"/>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4F58AC74-BE18-4B73-986E-BD6C28346937}"/>
              </a:ext>
            </a:extLst>
          </p:cNvPr>
          <p:cNvSpPr>
            <a:spLocks noGrp="1"/>
          </p:cNvSpPr>
          <p:nvPr>
            <p:ph type="sldNum" sz="quarter" idx="12"/>
          </p:nvPr>
        </p:nvSpPr>
        <p:spPr/>
        <p:txBody>
          <a:bodyPr/>
          <a:lstStyle/>
          <a:p>
            <a:fld id="{7BB19BBA-9CA8-411E-9EB9-79E180995478}" type="slidenum">
              <a:rPr lang="en-NG" smtClean="0"/>
              <a:t>‹#›</a:t>
            </a:fld>
            <a:endParaRPr lang="en-NG"/>
          </a:p>
        </p:txBody>
      </p:sp>
    </p:spTree>
    <p:extLst>
      <p:ext uri="{BB962C8B-B14F-4D97-AF65-F5344CB8AC3E}">
        <p14:creationId xmlns:p14="http://schemas.microsoft.com/office/powerpoint/2010/main" val="3308327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BA10C-35E1-4363-893E-3686A15E0D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G"/>
          </a:p>
        </p:txBody>
      </p:sp>
      <p:sp>
        <p:nvSpPr>
          <p:cNvPr id="3" name="Text Placeholder 2">
            <a:extLst>
              <a:ext uri="{FF2B5EF4-FFF2-40B4-BE49-F238E27FC236}">
                <a16:creationId xmlns:a16="http://schemas.microsoft.com/office/drawing/2014/main" id="{FE0A79DD-4CB6-46F1-B6CB-B892600218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7F8CD5-0568-4753-AD99-B06AE14F633E}"/>
              </a:ext>
            </a:extLst>
          </p:cNvPr>
          <p:cNvSpPr>
            <a:spLocks noGrp="1"/>
          </p:cNvSpPr>
          <p:nvPr>
            <p:ph type="dt" sz="half" idx="10"/>
          </p:nvPr>
        </p:nvSpPr>
        <p:spPr/>
        <p:txBody>
          <a:bodyPr/>
          <a:lstStyle/>
          <a:p>
            <a:fld id="{19275A14-8125-4A01-902D-8D47BE088195}" type="datetimeFigureOut">
              <a:rPr lang="en-NG" smtClean="0"/>
              <a:t>08/14/2024</a:t>
            </a:fld>
            <a:endParaRPr lang="en-NG"/>
          </a:p>
        </p:txBody>
      </p:sp>
      <p:sp>
        <p:nvSpPr>
          <p:cNvPr id="5" name="Footer Placeholder 4">
            <a:extLst>
              <a:ext uri="{FF2B5EF4-FFF2-40B4-BE49-F238E27FC236}">
                <a16:creationId xmlns:a16="http://schemas.microsoft.com/office/drawing/2014/main" id="{E4434699-4373-4C7B-A868-7D1C78854363}"/>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F6000533-957E-44EE-B02E-6E1988B09E62}"/>
              </a:ext>
            </a:extLst>
          </p:cNvPr>
          <p:cNvSpPr>
            <a:spLocks noGrp="1"/>
          </p:cNvSpPr>
          <p:nvPr>
            <p:ph type="sldNum" sz="quarter" idx="12"/>
          </p:nvPr>
        </p:nvSpPr>
        <p:spPr/>
        <p:txBody>
          <a:bodyPr/>
          <a:lstStyle/>
          <a:p>
            <a:fld id="{7BB19BBA-9CA8-411E-9EB9-79E180995478}" type="slidenum">
              <a:rPr lang="en-NG" smtClean="0"/>
              <a:t>‹#›</a:t>
            </a:fld>
            <a:endParaRPr lang="en-NG"/>
          </a:p>
        </p:txBody>
      </p:sp>
    </p:spTree>
    <p:extLst>
      <p:ext uri="{BB962C8B-B14F-4D97-AF65-F5344CB8AC3E}">
        <p14:creationId xmlns:p14="http://schemas.microsoft.com/office/powerpoint/2010/main" val="2147767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FDA8A-5B7A-4A6F-A79C-386D9C501511}"/>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4122D014-94E8-4779-A5DB-FC0D7D40C3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Content Placeholder 3">
            <a:extLst>
              <a:ext uri="{FF2B5EF4-FFF2-40B4-BE49-F238E27FC236}">
                <a16:creationId xmlns:a16="http://schemas.microsoft.com/office/drawing/2014/main" id="{D0A141E0-EB5B-44F5-822F-33D3567A06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Date Placeholder 4">
            <a:extLst>
              <a:ext uri="{FF2B5EF4-FFF2-40B4-BE49-F238E27FC236}">
                <a16:creationId xmlns:a16="http://schemas.microsoft.com/office/drawing/2014/main" id="{CFF40E6A-22DC-4ED8-BA6F-E29CAE1F0B5D}"/>
              </a:ext>
            </a:extLst>
          </p:cNvPr>
          <p:cNvSpPr>
            <a:spLocks noGrp="1"/>
          </p:cNvSpPr>
          <p:nvPr>
            <p:ph type="dt" sz="half" idx="10"/>
          </p:nvPr>
        </p:nvSpPr>
        <p:spPr/>
        <p:txBody>
          <a:bodyPr/>
          <a:lstStyle/>
          <a:p>
            <a:fld id="{19275A14-8125-4A01-902D-8D47BE088195}" type="datetimeFigureOut">
              <a:rPr lang="en-NG" smtClean="0"/>
              <a:t>08/14/2024</a:t>
            </a:fld>
            <a:endParaRPr lang="en-NG"/>
          </a:p>
        </p:txBody>
      </p:sp>
      <p:sp>
        <p:nvSpPr>
          <p:cNvPr id="6" name="Footer Placeholder 5">
            <a:extLst>
              <a:ext uri="{FF2B5EF4-FFF2-40B4-BE49-F238E27FC236}">
                <a16:creationId xmlns:a16="http://schemas.microsoft.com/office/drawing/2014/main" id="{0BA216D1-F5A9-4EE6-B1F9-E8555FA9FBDC}"/>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4F7549EE-6A05-44C8-BE3E-C93DEC2CE629}"/>
              </a:ext>
            </a:extLst>
          </p:cNvPr>
          <p:cNvSpPr>
            <a:spLocks noGrp="1"/>
          </p:cNvSpPr>
          <p:nvPr>
            <p:ph type="sldNum" sz="quarter" idx="12"/>
          </p:nvPr>
        </p:nvSpPr>
        <p:spPr/>
        <p:txBody>
          <a:bodyPr/>
          <a:lstStyle/>
          <a:p>
            <a:fld id="{7BB19BBA-9CA8-411E-9EB9-79E180995478}" type="slidenum">
              <a:rPr lang="en-NG" smtClean="0"/>
              <a:t>‹#›</a:t>
            </a:fld>
            <a:endParaRPr lang="en-NG"/>
          </a:p>
        </p:txBody>
      </p:sp>
    </p:spTree>
    <p:extLst>
      <p:ext uri="{BB962C8B-B14F-4D97-AF65-F5344CB8AC3E}">
        <p14:creationId xmlns:p14="http://schemas.microsoft.com/office/powerpoint/2010/main" val="3491899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53B83-FFE8-47DF-9CBD-09BCBA2C1441}"/>
              </a:ext>
            </a:extLst>
          </p:cNvPr>
          <p:cNvSpPr>
            <a:spLocks noGrp="1"/>
          </p:cNvSpPr>
          <p:nvPr>
            <p:ph type="title"/>
          </p:nvPr>
        </p:nvSpPr>
        <p:spPr>
          <a:xfrm>
            <a:off x="839788" y="365125"/>
            <a:ext cx="10515600" cy="1325563"/>
          </a:xfrm>
        </p:spPr>
        <p:txBody>
          <a:bodyPr/>
          <a:lstStyle/>
          <a:p>
            <a:r>
              <a:rPr lang="en-US"/>
              <a:t>Click to edit Master title style</a:t>
            </a:r>
            <a:endParaRPr lang="en-NG"/>
          </a:p>
        </p:txBody>
      </p:sp>
      <p:sp>
        <p:nvSpPr>
          <p:cNvPr id="3" name="Text Placeholder 2">
            <a:extLst>
              <a:ext uri="{FF2B5EF4-FFF2-40B4-BE49-F238E27FC236}">
                <a16:creationId xmlns:a16="http://schemas.microsoft.com/office/drawing/2014/main" id="{FABA762E-D2B5-419F-B5B9-E819330298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A8D530-3B9A-46A9-BF9D-F3FB294A35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Text Placeholder 4">
            <a:extLst>
              <a:ext uri="{FF2B5EF4-FFF2-40B4-BE49-F238E27FC236}">
                <a16:creationId xmlns:a16="http://schemas.microsoft.com/office/drawing/2014/main" id="{F7A1A0F2-5FF9-40CD-8BF7-F823B1E3E2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12482A-0CD8-45E7-BC22-720117980C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7" name="Date Placeholder 6">
            <a:extLst>
              <a:ext uri="{FF2B5EF4-FFF2-40B4-BE49-F238E27FC236}">
                <a16:creationId xmlns:a16="http://schemas.microsoft.com/office/drawing/2014/main" id="{7BEE6FCF-EDC3-4E4F-9541-A605BC9FDC2E}"/>
              </a:ext>
            </a:extLst>
          </p:cNvPr>
          <p:cNvSpPr>
            <a:spLocks noGrp="1"/>
          </p:cNvSpPr>
          <p:nvPr>
            <p:ph type="dt" sz="half" idx="10"/>
          </p:nvPr>
        </p:nvSpPr>
        <p:spPr/>
        <p:txBody>
          <a:bodyPr/>
          <a:lstStyle/>
          <a:p>
            <a:fld id="{19275A14-8125-4A01-902D-8D47BE088195}" type="datetimeFigureOut">
              <a:rPr lang="en-NG" smtClean="0"/>
              <a:t>08/14/2024</a:t>
            </a:fld>
            <a:endParaRPr lang="en-NG"/>
          </a:p>
        </p:txBody>
      </p:sp>
      <p:sp>
        <p:nvSpPr>
          <p:cNvPr id="8" name="Footer Placeholder 7">
            <a:extLst>
              <a:ext uri="{FF2B5EF4-FFF2-40B4-BE49-F238E27FC236}">
                <a16:creationId xmlns:a16="http://schemas.microsoft.com/office/drawing/2014/main" id="{5B8C4036-FC20-40A0-9202-13E7019B1AE8}"/>
              </a:ext>
            </a:extLst>
          </p:cNvPr>
          <p:cNvSpPr>
            <a:spLocks noGrp="1"/>
          </p:cNvSpPr>
          <p:nvPr>
            <p:ph type="ftr" sz="quarter" idx="11"/>
          </p:nvPr>
        </p:nvSpPr>
        <p:spPr/>
        <p:txBody>
          <a:bodyPr/>
          <a:lstStyle/>
          <a:p>
            <a:endParaRPr lang="en-NG"/>
          </a:p>
        </p:txBody>
      </p:sp>
      <p:sp>
        <p:nvSpPr>
          <p:cNvPr id="9" name="Slide Number Placeholder 8">
            <a:extLst>
              <a:ext uri="{FF2B5EF4-FFF2-40B4-BE49-F238E27FC236}">
                <a16:creationId xmlns:a16="http://schemas.microsoft.com/office/drawing/2014/main" id="{B6273D3F-E402-498E-B8BE-4617F3FAA688}"/>
              </a:ext>
            </a:extLst>
          </p:cNvPr>
          <p:cNvSpPr>
            <a:spLocks noGrp="1"/>
          </p:cNvSpPr>
          <p:nvPr>
            <p:ph type="sldNum" sz="quarter" idx="12"/>
          </p:nvPr>
        </p:nvSpPr>
        <p:spPr/>
        <p:txBody>
          <a:bodyPr/>
          <a:lstStyle/>
          <a:p>
            <a:fld id="{7BB19BBA-9CA8-411E-9EB9-79E180995478}" type="slidenum">
              <a:rPr lang="en-NG" smtClean="0"/>
              <a:t>‹#›</a:t>
            </a:fld>
            <a:endParaRPr lang="en-NG"/>
          </a:p>
        </p:txBody>
      </p:sp>
    </p:spTree>
    <p:extLst>
      <p:ext uri="{BB962C8B-B14F-4D97-AF65-F5344CB8AC3E}">
        <p14:creationId xmlns:p14="http://schemas.microsoft.com/office/powerpoint/2010/main" val="1460597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6F27B-06E7-471E-8BBE-468B79BA1BD1}"/>
              </a:ext>
            </a:extLst>
          </p:cNvPr>
          <p:cNvSpPr>
            <a:spLocks noGrp="1"/>
          </p:cNvSpPr>
          <p:nvPr>
            <p:ph type="title"/>
          </p:nvPr>
        </p:nvSpPr>
        <p:spPr/>
        <p:txBody>
          <a:bodyPr/>
          <a:lstStyle/>
          <a:p>
            <a:r>
              <a:rPr lang="en-US"/>
              <a:t>Click to edit Master title style</a:t>
            </a:r>
            <a:endParaRPr lang="en-NG"/>
          </a:p>
        </p:txBody>
      </p:sp>
      <p:sp>
        <p:nvSpPr>
          <p:cNvPr id="3" name="Date Placeholder 2">
            <a:extLst>
              <a:ext uri="{FF2B5EF4-FFF2-40B4-BE49-F238E27FC236}">
                <a16:creationId xmlns:a16="http://schemas.microsoft.com/office/drawing/2014/main" id="{9100F60B-DDE5-4685-9A5B-EF45142DA688}"/>
              </a:ext>
            </a:extLst>
          </p:cNvPr>
          <p:cNvSpPr>
            <a:spLocks noGrp="1"/>
          </p:cNvSpPr>
          <p:nvPr>
            <p:ph type="dt" sz="half" idx="10"/>
          </p:nvPr>
        </p:nvSpPr>
        <p:spPr/>
        <p:txBody>
          <a:bodyPr/>
          <a:lstStyle/>
          <a:p>
            <a:fld id="{19275A14-8125-4A01-902D-8D47BE088195}" type="datetimeFigureOut">
              <a:rPr lang="en-NG" smtClean="0"/>
              <a:t>08/14/2024</a:t>
            </a:fld>
            <a:endParaRPr lang="en-NG"/>
          </a:p>
        </p:txBody>
      </p:sp>
      <p:sp>
        <p:nvSpPr>
          <p:cNvPr id="4" name="Footer Placeholder 3">
            <a:extLst>
              <a:ext uri="{FF2B5EF4-FFF2-40B4-BE49-F238E27FC236}">
                <a16:creationId xmlns:a16="http://schemas.microsoft.com/office/drawing/2014/main" id="{B7E4DD84-F132-42BF-89DA-DDAF76679A9D}"/>
              </a:ext>
            </a:extLst>
          </p:cNvPr>
          <p:cNvSpPr>
            <a:spLocks noGrp="1"/>
          </p:cNvSpPr>
          <p:nvPr>
            <p:ph type="ftr" sz="quarter" idx="11"/>
          </p:nvPr>
        </p:nvSpPr>
        <p:spPr/>
        <p:txBody>
          <a:bodyPr/>
          <a:lstStyle/>
          <a:p>
            <a:endParaRPr lang="en-NG"/>
          </a:p>
        </p:txBody>
      </p:sp>
      <p:sp>
        <p:nvSpPr>
          <p:cNvPr id="5" name="Slide Number Placeholder 4">
            <a:extLst>
              <a:ext uri="{FF2B5EF4-FFF2-40B4-BE49-F238E27FC236}">
                <a16:creationId xmlns:a16="http://schemas.microsoft.com/office/drawing/2014/main" id="{C3FE80F7-0C08-41F7-A88F-B9852C974E2B}"/>
              </a:ext>
            </a:extLst>
          </p:cNvPr>
          <p:cNvSpPr>
            <a:spLocks noGrp="1"/>
          </p:cNvSpPr>
          <p:nvPr>
            <p:ph type="sldNum" sz="quarter" idx="12"/>
          </p:nvPr>
        </p:nvSpPr>
        <p:spPr/>
        <p:txBody>
          <a:bodyPr/>
          <a:lstStyle/>
          <a:p>
            <a:fld id="{7BB19BBA-9CA8-411E-9EB9-79E180995478}" type="slidenum">
              <a:rPr lang="en-NG" smtClean="0"/>
              <a:t>‹#›</a:t>
            </a:fld>
            <a:endParaRPr lang="en-NG"/>
          </a:p>
        </p:txBody>
      </p:sp>
    </p:spTree>
    <p:extLst>
      <p:ext uri="{BB962C8B-B14F-4D97-AF65-F5344CB8AC3E}">
        <p14:creationId xmlns:p14="http://schemas.microsoft.com/office/powerpoint/2010/main" val="1799222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823F0B-460E-4AAD-9453-5FD01F647771}"/>
              </a:ext>
            </a:extLst>
          </p:cNvPr>
          <p:cNvSpPr>
            <a:spLocks noGrp="1"/>
          </p:cNvSpPr>
          <p:nvPr>
            <p:ph type="dt" sz="half" idx="10"/>
          </p:nvPr>
        </p:nvSpPr>
        <p:spPr/>
        <p:txBody>
          <a:bodyPr/>
          <a:lstStyle/>
          <a:p>
            <a:fld id="{19275A14-8125-4A01-902D-8D47BE088195}" type="datetimeFigureOut">
              <a:rPr lang="en-NG" smtClean="0"/>
              <a:t>08/14/2024</a:t>
            </a:fld>
            <a:endParaRPr lang="en-NG"/>
          </a:p>
        </p:txBody>
      </p:sp>
      <p:sp>
        <p:nvSpPr>
          <p:cNvPr id="3" name="Footer Placeholder 2">
            <a:extLst>
              <a:ext uri="{FF2B5EF4-FFF2-40B4-BE49-F238E27FC236}">
                <a16:creationId xmlns:a16="http://schemas.microsoft.com/office/drawing/2014/main" id="{B1B36882-1D36-49DB-8349-8C1F2C501374}"/>
              </a:ext>
            </a:extLst>
          </p:cNvPr>
          <p:cNvSpPr>
            <a:spLocks noGrp="1"/>
          </p:cNvSpPr>
          <p:nvPr>
            <p:ph type="ftr" sz="quarter" idx="11"/>
          </p:nvPr>
        </p:nvSpPr>
        <p:spPr/>
        <p:txBody>
          <a:bodyPr/>
          <a:lstStyle/>
          <a:p>
            <a:endParaRPr lang="en-NG"/>
          </a:p>
        </p:txBody>
      </p:sp>
      <p:sp>
        <p:nvSpPr>
          <p:cNvPr id="4" name="Slide Number Placeholder 3">
            <a:extLst>
              <a:ext uri="{FF2B5EF4-FFF2-40B4-BE49-F238E27FC236}">
                <a16:creationId xmlns:a16="http://schemas.microsoft.com/office/drawing/2014/main" id="{A1D6E99E-8A41-4B91-A5F2-8CD1E15263DD}"/>
              </a:ext>
            </a:extLst>
          </p:cNvPr>
          <p:cNvSpPr>
            <a:spLocks noGrp="1"/>
          </p:cNvSpPr>
          <p:nvPr>
            <p:ph type="sldNum" sz="quarter" idx="12"/>
          </p:nvPr>
        </p:nvSpPr>
        <p:spPr/>
        <p:txBody>
          <a:bodyPr/>
          <a:lstStyle/>
          <a:p>
            <a:fld id="{7BB19BBA-9CA8-411E-9EB9-79E180995478}" type="slidenum">
              <a:rPr lang="en-NG" smtClean="0"/>
              <a:t>‹#›</a:t>
            </a:fld>
            <a:endParaRPr lang="en-NG"/>
          </a:p>
        </p:txBody>
      </p:sp>
    </p:spTree>
    <p:extLst>
      <p:ext uri="{BB962C8B-B14F-4D97-AF65-F5344CB8AC3E}">
        <p14:creationId xmlns:p14="http://schemas.microsoft.com/office/powerpoint/2010/main" val="1889138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74590-BD77-4961-979D-43382B5E21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Content Placeholder 2">
            <a:extLst>
              <a:ext uri="{FF2B5EF4-FFF2-40B4-BE49-F238E27FC236}">
                <a16:creationId xmlns:a16="http://schemas.microsoft.com/office/drawing/2014/main" id="{87D434F6-9AA2-455D-A007-F1E2B233F8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Text Placeholder 3">
            <a:extLst>
              <a:ext uri="{FF2B5EF4-FFF2-40B4-BE49-F238E27FC236}">
                <a16:creationId xmlns:a16="http://schemas.microsoft.com/office/drawing/2014/main" id="{44AAEF77-F67E-4024-B0B2-BEDB8E172B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8952FB-7B1F-4DDC-9563-C458BD2C772E}"/>
              </a:ext>
            </a:extLst>
          </p:cNvPr>
          <p:cNvSpPr>
            <a:spLocks noGrp="1"/>
          </p:cNvSpPr>
          <p:nvPr>
            <p:ph type="dt" sz="half" idx="10"/>
          </p:nvPr>
        </p:nvSpPr>
        <p:spPr/>
        <p:txBody>
          <a:bodyPr/>
          <a:lstStyle/>
          <a:p>
            <a:fld id="{19275A14-8125-4A01-902D-8D47BE088195}" type="datetimeFigureOut">
              <a:rPr lang="en-NG" smtClean="0"/>
              <a:t>08/14/2024</a:t>
            </a:fld>
            <a:endParaRPr lang="en-NG"/>
          </a:p>
        </p:txBody>
      </p:sp>
      <p:sp>
        <p:nvSpPr>
          <p:cNvPr id="6" name="Footer Placeholder 5">
            <a:extLst>
              <a:ext uri="{FF2B5EF4-FFF2-40B4-BE49-F238E27FC236}">
                <a16:creationId xmlns:a16="http://schemas.microsoft.com/office/drawing/2014/main" id="{747CC4FA-096D-4896-8EAB-B0BF6136D90A}"/>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51A90D92-4B6D-431D-A5DB-AF7E77A4B50C}"/>
              </a:ext>
            </a:extLst>
          </p:cNvPr>
          <p:cNvSpPr>
            <a:spLocks noGrp="1"/>
          </p:cNvSpPr>
          <p:nvPr>
            <p:ph type="sldNum" sz="quarter" idx="12"/>
          </p:nvPr>
        </p:nvSpPr>
        <p:spPr/>
        <p:txBody>
          <a:bodyPr/>
          <a:lstStyle/>
          <a:p>
            <a:fld id="{7BB19BBA-9CA8-411E-9EB9-79E180995478}" type="slidenum">
              <a:rPr lang="en-NG" smtClean="0"/>
              <a:t>‹#›</a:t>
            </a:fld>
            <a:endParaRPr lang="en-NG"/>
          </a:p>
        </p:txBody>
      </p:sp>
    </p:spTree>
    <p:extLst>
      <p:ext uri="{BB962C8B-B14F-4D97-AF65-F5344CB8AC3E}">
        <p14:creationId xmlns:p14="http://schemas.microsoft.com/office/powerpoint/2010/main" val="4050458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F47C4-8825-4FC5-A630-7328987560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Picture Placeholder 2">
            <a:extLst>
              <a:ext uri="{FF2B5EF4-FFF2-40B4-BE49-F238E27FC236}">
                <a16:creationId xmlns:a16="http://schemas.microsoft.com/office/drawing/2014/main" id="{78CB7ABE-5669-4994-93EE-78382AAC5C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G"/>
          </a:p>
        </p:txBody>
      </p:sp>
      <p:sp>
        <p:nvSpPr>
          <p:cNvPr id="4" name="Text Placeholder 3">
            <a:extLst>
              <a:ext uri="{FF2B5EF4-FFF2-40B4-BE49-F238E27FC236}">
                <a16:creationId xmlns:a16="http://schemas.microsoft.com/office/drawing/2014/main" id="{80BD3DE0-800C-4D08-9175-8A1658A7B2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6A1234-D54B-41DA-8E47-F5C1B8816EF4}"/>
              </a:ext>
            </a:extLst>
          </p:cNvPr>
          <p:cNvSpPr>
            <a:spLocks noGrp="1"/>
          </p:cNvSpPr>
          <p:nvPr>
            <p:ph type="dt" sz="half" idx="10"/>
          </p:nvPr>
        </p:nvSpPr>
        <p:spPr/>
        <p:txBody>
          <a:bodyPr/>
          <a:lstStyle/>
          <a:p>
            <a:fld id="{19275A14-8125-4A01-902D-8D47BE088195}" type="datetimeFigureOut">
              <a:rPr lang="en-NG" smtClean="0"/>
              <a:t>08/14/2024</a:t>
            </a:fld>
            <a:endParaRPr lang="en-NG"/>
          </a:p>
        </p:txBody>
      </p:sp>
      <p:sp>
        <p:nvSpPr>
          <p:cNvPr id="6" name="Footer Placeholder 5">
            <a:extLst>
              <a:ext uri="{FF2B5EF4-FFF2-40B4-BE49-F238E27FC236}">
                <a16:creationId xmlns:a16="http://schemas.microsoft.com/office/drawing/2014/main" id="{4DA7F65B-2E44-44B4-BEB2-21187CD554AF}"/>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42F34DBD-9F0B-4B34-B1E3-C62BBA0F68F7}"/>
              </a:ext>
            </a:extLst>
          </p:cNvPr>
          <p:cNvSpPr>
            <a:spLocks noGrp="1"/>
          </p:cNvSpPr>
          <p:nvPr>
            <p:ph type="sldNum" sz="quarter" idx="12"/>
          </p:nvPr>
        </p:nvSpPr>
        <p:spPr/>
        <p:txBody>
          <a:bodyPr/>
          <a:lstStyle/>
          <a:p>
            <a:fld id="{7BB19BBA-9CA8-411E-9EB9-79E180995478}" type="slidenum">
              <a:rPr lang="en-NG" smtClean="0"/>
              <a:t>‹#›</a:t>
            </a:fld>
            <a:endParaRPr lang="en-NG"/>
          </a:p>
        </p:txBody>
      </p:sp>
    </p:spTree>
    <p:extLst>
      <p:ext uri="{BB962C8B-B14F-4D97-AF65-F5344CB8AC3E}">
        <p14:creationId xmlns:p14="http://schemas.microsoft.com/office/powerpoint/2010/main" val="3746471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54F35E-5DB2-47DB-AAD9-6EE72C4DA9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G"/>
          </a:p>
        </p:txBody>
      </p:sp>
      <p:sp>
        <p:nvSpPr>
          <p:cNvPr id="3" name="Text Placeholder 2">
            <a:extLst>
              <a:ext uri="{FF2B5EF4-FFF2-40B4-BE49-F238E27FC236}">
                <a16:creationId xmlns:a16="http://schemas.microsoft.com/office/drawing/2014/main" id="{19B126B0-6EB5-424D-A45A-D6A6E83BAC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9F24F304-3306-41EF-BC63-3BB6A9D0C2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275A14-8125-4A01-902D-8D47BE088195}" type="datetimeFigureOut">
              <a:rPr lang="en-NG" smtClean="0"/>
              <a:t>08/14/2024</a:t>
            </a:fld>
            <a:endParaRPr lang="en-NG"/>
          </a:p>
        </p:txBody>
      </p:sp>
      <p:sp>
        <p:nvSpPr>
          <p:cNvPr id="5" name="Footer Placeholder 4">
            <a:extLst>
              <a:ext uri="{FF2B5EF4-FFF2-40B4-BE49-F238E27FC236}">
                <a16:creationId xmlns:a16="http://schemas.microsoft.com/office/drawing/2014/main" id="{A8528C56-905F-45E1-8C3F-07844CCEA3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G"/>
          </a:p>
        </p:txBody>
      </p:sp>
      <p:sp>
        <p:nvSpPr>
          <p:cNvPr id="6" name="Slide Number Placeholder 5">
            <a:extLst>
              <a:ext uri="{FF2B5EF4-FFF2-40B4-BE49-F238E27FC236}">
                <a16:creationId xmlns:a16="http://schemas.microsoft.com/office/drawing/2014/main" id="{80D2220F-E1F3-4AE2-B15F-03F562E59B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B19BBA-9CA8-411E-9EB9-79E180995478}" type="slidenum">
              <a:rPr lang="en-NG" smtClean="0"/>
              <a:t>‹#›</a:t>
            </a:fld>
            <a:endParaRPr lang="en-NG"/>
          </a:p>
        </p:txBody>
      </p:sp>
    </p:spTree>
    <p:extLst>
      <p:ext uri="{BB962C8B-B14F-4D97-AF65-F5344CB8AC3E}">
        <p14:creationId xmlns:p14="http://schemas.microsoft.com/office/powerpoint/2010/main" val="2656658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EBAF847-2F40-D8F2-BFE0-45C6E61525E4}"/>
              </a:ext>
            </a:extLst>
          </p:cNvPr>
          <p:cNvSpPr/>
          <p:nvPr/>
        </p:nvSpPr>
        <p:spPr>
          <a:xfrm>
            <a:off x="8853217" y="4112459"/>
            <a:ext cx="3333548" cy="477193"/>
          </a:xfrm>
          <a:prstGeom prst="rect">
            <a:avLst/>
          </a:prstGeom>
          <a:solidFill>
            <a:srgbClr val="0C4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495FC42C-D8B9-EF6C-9329-33332F28DA44}"/>
              </a:ext>
            </a:extLst>
          </p:cNvPr>
          <p:cNvSpPr/>
          <p:nvPr/>
        </p:nvSpPr>
        <p:spPr>
          <a:xfrm>
            <a:off x="0" y="4128406"/>
            <a:ext cx="3333548" cy="477193"/>
          </a:xfrm>
          <a:prstGeom prst="rect">
            <a:avLst/>
          </a:prstGeom>
          <a:solidFill>
            <a:srgbClr val="0C4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FAB9A2CB-A3C2-43AE-A65E-3F4DF4CD81B4}"/>
              </a:ext>
            </a:extLst>
          </p:cNvPr>
          <p:cNvSpPr/>
          <p:nvPr/>
        </p:nvSpPr>
        <p:spPr>
          <a:xfrm>
            <a:off x="0" y="-1"/>
            <a:ext cx="12192000" cy="6858001"/>
          </a:xfrm>
          <a:prstGeom prst="rect">
            <a:avLst/>
          </a:prstGeom>
          <a:solidFill>
            <a:srgbClr val="0C4C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0" name="Straight Connector 9">
            <a:extLst>
              <a:ext uri="{FF2B5EF4-FFF2-40B4-BE49-F238E27FC236}">
                <a16:creationId xmlns:a16="http://schemas.microsoft.com/office/drawing/2014/main" id="{AD03B7F4-084F-4CF1-90D1-5E81BD07B603}"/>
              </a:ext>
            </a:extLst>
          </p:cNvPr>
          <p:cNvCxnSpPr/>
          <p:nvPr/>
        </p:nvCxnSpPr>
        <p:spPr>
          <a:xfrm>
            <a:off x="0" y="3907783"/>
            <a:ext cx="12192000" cy="158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070B509-38D8-4583-80FE-0A20D4EADE16}"/>
              </a:ext>
            </a:extLst>
          </p:cNvPr>
          <p:cNvSpPr txBox="1"/>
          <p:nvPr/>
        </p:nvSpPr>
        <p:spPr>
          <a:xfrm>
            <a:off x="1714500" y="1494027"/>
            <a:ext cx="8763000" cy="1200329"/>
          </a:xfrm>
          <a:prstGeom prst="rect">
            <a:avLst/>
          </a:prstGeom>
          <a:noFill/>
        </p:spPr>
        <p:txBody>
          <a:bodyPr wrap="square" rtlCol="0">
            <a:spAutoFit/>
          </a:bodyPr>
          <a:lstStyle/>
          <a:p>
            <a:pPr algn="ctr"/>
            <a:r>
              <a:rPr lang="en-US" sz="3600" dirty="0">
                <a:solidFill>
                  <a:schemeClr val="bg1"/>
                </a:solidFill>
              </a:rPr>
              <a:t>Prediction of Oil, Gas &amp; Water Production in the DSEATS Field Using Machine Learning</a:t>
            </a:r>
          </a:p>
        </p:txBody>
      </p:sp>
      <p:pic>
        <p:nvPicPr>
          <p:cNvPr id="9" name="Picture 8" descr="A close up of a sign&#10;&#10;Description automatically generated">
            <a:extLst>
              <a:ext uri="{FF2B5EF4-FFF2-40B4-BE49-F238E27FC236}">
                <a16:creationId xmlns:a16="http://schemas.microsoft.com/office/drawing/2014/main" id="{E0DB2C4C-9680-4EEE-8D7C-7393C5352C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11" y="29988"/>
            <a:ext cx="2329783" cy="1201191"/>
          </a:xfrm>
          <a:prstGeom prst="rect">
            <a:avLst/>
          </a:prstGeom>
        </p:spPr>
      </p:pic>
      <p:sp>
        <p:nvSpPr>
          <p:cNvPr id="8" name="Subtitle 4">
            <a:extLst>
              <a:ext uri="{FF2B5EF4-FFF2-40B4-BE49-F238E27FC236}">
                <a16:creationId xmlns:a16="http://schemas.microsoft.com/office/drawing/2014/main" id="{F3662696-7D7C-C457-854B-E82A0273B7D3}"/>
              </a:ext>
            </a:extLst>
          </p:cNvPr>
          <p:cNvSpPr txBox="1">
            <a:spLocks/>
          </p:cNvSpPr>
          <p:nvPr/>
        </p:nvSpPr>
        <p:spPr>
          <a:xfrm>
            <a:off x="-798018" y="3882586"/>
            <a:ext cx="3937000" cy="7544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400" b="1" dirty="0">
              <a:solidFill>
                <a:schemeClr val="bg1"/>
              </a:solidFill>
              <a:latin typeface="Arial Narrow" panose="020B0606020202030204" pitchFamily="34" charset="0"/>
            </a:endParaRPr>
          </a:p>
          <a:p>
            <a:r>
              <a:rPr lang="en-US" b="1" u="sng" dirty="0">
                <a:solidFill>
                  <a:schemeClr val="bg1"/>
                </a:solidFill>
                <a:latin typeface="Arial Narrow" panose="020B0606020202030204" pitchFamily="34" charset="0"/>
              </a:rPr>
              <a:t>Personnel Details</a:t>
            </a:r>
          </a:p>
        </p:txBody>
      </p:sp>
      <p:sp>
        <p:nvSpPr>
          <p:cNvPr id="13" name="Subtitle 4">
            <a:extLst>
              <a:ext uri="{FF2B5EF4-FFF2-40B4-BE49-F238E27FC236}">
                <a16:creationId xmlns:a16="http://schemas.microsoft.com/office/drawing/2014/main" id="{E59D7F33-53AE-8110-C0E3-3392A4416551}"/>
              </a:ext>
            </a:extLst>
          </p:cNvPr>
          <p:cNvSpPr txBox="1">
            <a:spLocks/>
          </p:cNvSpPr>
          <p:nvPr/>
        </p:nvSpPr>
        <p:spPr>
          <a:xfrm>
            <a:off x="8675469" y="3851110"/>
            <a:ext cx="3937000" cy="75448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400" b="1" dirty="0">
              <a:latin typeface="Arial Narrow" panose="020B0606020202030204" pitchFamily="34" charset="0"/>
            </a:endParaRPr>
          </a:p>
          <a:p>
            <a:r>
              <a:rPr lang="en-US" b="1" u="sng" dirty="0">
                <a:solidFill>
                  <a:schemeClr val="bg1"/>
                </a:solidFill>
                <a:latin typeface="Arial Narrow" panose="020B0606020202030204" pitchFamily="34" charset="0"/>
              </a:rPr>
              <a:t>Organizational Details</a:t>
            </a:r>
          </a:p>
        </p:txBody>
      </p:sp>
      <p:sp>
        <p:nvSpPr>
          <p:cNvPr id="22" name="Rectangle 21">
            <a:extLst>
              <a:ext uri="{FF2B5EF4-FFF2-40B4-BE49-F238E27FC236}">
                <a16:creationId xmlns:a16="http://schemas.microsoft.com/office/drawing/2014/main" id="{1E77FB50-80A3-C5AE-2854-BB61B450D8B1}"/>
              </a:ext>
            </a:extLst>
          </p:cNvPr>
          <p:cNvSpPr/>
          <p:nvPr/>
        </p:nvSpPr>
        <p:spPr>
          <a:xfrm>
            <a:off x="-5235" y="4701332"/>
            <a:ext cx="12192000" cy="22983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Subtitle 4">
            <a:extLst>
              <a:ext uri="{FF2B5EF4-FFF2-40B4-BE49-F238E27FC236}">
                <a16:creationId xmlns:a16="http://schemas.microsoft.com/office/drawing/2014/main" id="{4A87CC51-DBFD-A68C-DAF5-C5E8C0087459}"/>
              </a:ext>
            </a:extLst>
          </p:cNvPr>
          <p:cNvSpPr txBox="1">
            <a:spLocks/>
          </p:cNvSpPr>
          <p:nvPr/>
        </p:nvSpPr>
        <p:spPr>
          <a:xfrm>
            <a:off x="0" y="4473769"/>
            <a:ext cx="3577906" cy="25475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900" b="1" dirty="0">
              <a:solidFill>
                <a:schemeClr val="accent1">
                  <a:lumMod val="75000"/>
                </a:schemeClr>
              </a:solidFill>
              <a:latin typeface="Palatino Linotype" panose="02040502050505030304" pitchFamily="18" charset="0"/>
            </a:endParaRPr>
          </a:p>
          <a:p>
            <a:pPr algn="l">
              <a:spcBef>
                <a:spcPts val="0"/>
              </a:spcBef>
            </a:pPr>
            <a:r>
              <a:rPr lang="en-US" sz="1500" b="1" dirty="0">
                <a:solidFill>
                  <a:schemeClr val="accent1">
                    <a:lumMod val="75000"/>
                  </a:schemeClr>
                </a:solidFill>
                <a:latin typeface="Palatino Linotype" panose="02040502050505030304" pitchFamily="18" charset="0"/>
              </a:rPr>
              <a:t>Name</a:t>
            </a:r>
            <a:r>
              <a:rPr lang="en-US" sz="1600" b="1" dirty="0">
                <a:solidFill>
                  <a:schemeClr val="accent1">
                    <a:lumMod val="75000"/>
                  </a:schemeClr>
                </a:solidFill>
                <a:latin typeface="Palatino Linotype" panose="02040502050505030304" pitchFamily="18" charset="0"/>
              </a:rPr>
              <a:t>:</a:t>
            </a:r>
          </a:p>
          <a:p>
            <a:pPr algn="l">
              <a:spcBef>
                <a:spcPts val="0"/>
              </a:spcBef>
            </a:pPr>
            <a:r>
              <a:rPr lang="en-US" sz="1900" b="1" dirty="0">
                <a:solidFill>
                  <a:schemeClr val="accent1">
                    <a:lumMod val="75000"/>
                  </a:schemeClr>
                </a:solidFill>
                <a:latin typeface="Palatino Linotype" panose="02040502050505030304" pitchFamily="18" charset="0"/>
              </a:rPr>
              <a:t>	    Udoh Chigozie M.</a:t>
            </a:r>
          </a:p>
          <a:p>
            <a:pPr algn="l">
              <a:lnSpc>
                <a:spcPct val="100000"/>
              </a:lnSpc>
              <a:spcBef>
                <a:spcPts val="0"/>
              </a:spcBef>
            </a:pPr>
            <a:r>
              <a:rPr lang="en-US" sz="1500" b="1" dirty="0">
                <a:solidFill>
                  <a:schemeClr val="accent1">
                    <a:lumMod val="75000"/>
                  </a:schemeClr>
                </a:solidFill>
                <a:latin typeface="Palatino Linotype" panose="02040502050505030304" pitchFamily="18" charset="0"/>
              </a:rPr>
              <a:t>SPE Number: </a:t>
            </a:r>
          </a:p>
          <a:p>
            <a:pPr algn="l">
              <a:lnSpc>
                <a:spcPct val="100000"/>
              </a:lnSpc>
              <a:spcBef>
                <a:spcPts val="0"/>
              </a:spcBef>
            </a:pPr>
            <a:r>
              <a:rPr lang="en-US" sz="1900" b="1" dirty="0">
                <a:solidFill>
                  <a:schemeClr val="accent1">
                    <a:lumMod val="75000"/>
                  </a:schemeClr>
                </a:solidFill>
                <a:latin typeface="Palatino Linotype" panose="02040502050505030304" pitchFamily="18" charset="0"/>
              </a:rPr>
              <a:t>	</a:t>
            </a:r>
          </a:p>
          <a:p>
            <a:pPr algn="l">
              <a:lnSpc>
                <a:spcPct val="100000"/>
              </a:lnSpc>
              <a:spcBef>
                <a:spcPts val="0"/>
              </a:spcBef>
            </a:pPr>
            <a:r>
              <a:rPr lang="en-US" sz="1500" b="1" dirty="0">
                <a:solidFill>
                  <a:schemeClr val="accent1">
                    <a:lumMod val="75000"/>
                  </a:schemeClr>
                </a:solidFill>
                <a:latin typeface="Palatino Linotype" panose="02040502050505030304" pitchFamily="18" charset="0"/>
              </a:rPr>
              <a:t>Category:</a:t>
            </a:r>
          </a:p>
          <a:p>
            <a:pPr algn="l">
              <a:lnSpc>
                <a:spcPct val="100000"/>
              </a:lnSpc>
              <a:spcBef>
                <a:spcPts val="0"/>
              </a:spcBef>
            </a:pPr>
            <a:r>
              <a:rPr lang="en-US" sz="1900" b="1" dirty="0">
                <a:solidFill>
                  <a:schemeClr val="accent1">
                    <a:lumMod val="75000"/>
                  </a:schemeClr>
                </a:solidFill>
                <a:latin typeface="Palatino Linotype" panose="02040502050505030304" pitchFamily="18" charset="0"/>
              </a:rPr>
              <a:t>	   Young Professional</a:t>
            </a:r>
          </a:p>
          <a:p>
            <a:pPr algn="l">
              <a:lnSpc>
                <a:spcPct val="100000"/>
              </a:lnSpc>
              <a:spcBef>
                <a:spcPts val="0"/>
              </a:spcBef>
            </a:pPr>
            <a:r>
              <a:rPr lang="en-US" sz="1500" b="1" dirty="0">
                <a:solidFill>
                  <a:schemeClr val="accent1">
                    <a:lumMod val="75000"/>
                  </a:schemeClr>
                </a:solidFill>
                <a:latin typeface="Palatino Linotype" panose="02040502050505030304" pitchFamily="18" charset="0"/>
              </a:rPr>
              <a:t>Technical Area:</a:t>
            </a:r>
          </a:p>
          <a:p>
            <a:pPr algn="l">
              <a:lnSpc>
                <a:spcPct val="100000"/>
              </a:lnSpc>
              <a:spcBef>
                <a:spcPts val="0"/>
              </a:spcBef>
            </a:pPr>
            <a:r>
              <a:rPr lang="en-US" sz="1900" b="1" dirty="0">
                <a:solidFill>
                  <a:schemeClr val="accent1">
                    <a:lumMod val="75000"/>
                  </a:schemeClr>
                </a:solidFill>
                <a:latin typeface="Palatino Linotype" panose="02040502050505030304" pitchFamily="18" charset="0"/>
              </a:rPr>
              <a:t>	   Data Engineering</a:t>
            </a:r>
          </a:p>
        </p:txBody>
      </p:sp>
      <p:sp>
        <p:nvSpPr>
          <p:cNvPr id="2" name="Subtitle 4">
            <a:extLst>
              <a:ext uri="{FF2B5EF4-FFF2-40B4-BE49-F238E27FC236}">
                <a16:creationId xmlns:a16="http://schemas.microsoft.com/office/drawing/2014/main" id="{C1E17F15-7A67-0CBE-0818-6FA5D98621D5}"/>
              </a:ext>
            </a:extLst>
          </p:cNvPr>
          <p:cNvSpPr txBox="1">
            <a:spLocks/>
          </p:cNvSpPr>
          <p:nvPr/>
        </p:nvSpPr>
        <p:spPr>
          <a:xfrm>
            <a:off x="7779607" y="4605598"/>
            <a:ext cx="4417628" cy="22031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400" b="1" dirty="0">
              <a:solidFill>
                <a:schemeClr val="accent1">
                  <a:lumMod val="75000"/>
                </a:schemeClr>
              </a:solidFill>
              <a:latin typeface="Palatino Linotype" panose="02040502050505030304" pitchFamily="18" charset="0"/>
            </a:endParaRPr>
          </a:p>
          <a:p>
            <a:pPr algn="l">
              <a:spcBef>
                <a:spcPts val="0"/>
              </a:spcBef>
            </a:pPr>
            <a:r>
              <a:rPr lang="en-US" sz="1500" b="1" dirty="0">
                <a:solidFill>
                  <a:schemeClr val="accent1">
                    <a:lumMod val="75000"/>
                  </a:schemeClr>
                </a:solidFill>
                <a:latin typeface="Palatino Linotype" panose="02040502050505030304" pitchFamily="18" charset="0"/>
              </a:rPr>
              <a:t>Section</a:t>
            </a:r>
            <a:r>
              <a:rPr lang="en-US" sz="1700" b="1" dirty="0">
                <a:solidFill>
                  <a:schemeClr val="accent1">
                    <a:lumMod val="75000"/>
                  </a:schemeClr>
                </a:solidFill>
                <a:latin typeface="Palatino Linotype" panose="02040502050505030304" pitchFamily="18" charset="0"/>
              </a:rPr>
              <a:t>:</a:t>
            </a:r>
          </a:p>
          <a:p>
            <a:pPr algn="r">
              <a:spcBef>
                <a:spcPts val="0"/>
              </a:spcBef>
            </a:pPr>
            <a:r>
              <a:rPr lang="en-US" sz="1900" b="1" dirty="0">
                <a:solidFill>
                  <a:schemeClr val="accent1">
                    <a:lumMod val="75000"/>
                  </a:schemeClr>
                </a:solidFill>
                <a:latin typeface="Palatino Linotype" panose="02040502050505030304" pitchFamily="18" charset="0"/>
              </a:rPr>
              <a:t>          Society of Petroleum Engineers Port Harcourt Section</a:t>
            </a:r>
          </a:p>
          <a:p>
            <a:pPr algn="l">
              <a:lnSpc>
                <a:spcPct val="100000"/>
              </a:lnSpc>
              <a:spcBef>
                <a:spcPts val="0"/>
              </a:spcBef>
            </a:pPr>
            <a:r>
              <a:rPr lang="en-US" sz="1500" b="1" dirty="0">
                <a:solidFill>
                  <a:schemeClr val="accent1">
                    <a:lumMod val="75000"/>
                  </a:schemeClr>
                </a:solidFill>
                <a:latin typeface="Palatino Linotype" panose="02040502050505030304" pitchFamily="18" charset="0"/>
              </a:rPr>
              <a:t>Affiliated Company: </a:t>
            </a:r>
          </a:p>
          <a:p>
            <a:pPr algn="l">
              <a:lnSpc>
                <a:spcPct val="100000"/>
              </a:lnSpc>
              <a:spcBef>
                <a:spcPts val="0"/>
              </a:spcBef>
            </a:pPr>
            <a:r>
              <a:rPr lang="en-US" sz="1700" b="1" dirty="0">
                <a:solidFill>
                  <a:schemeClr val="accent1">
                    <a:lumMod val="75000"/>
                  </a:schemeClr>
                </a:solidFill>
                <a:latin typeface="Palatino Linotype" panose="02040502050505030304" pitchFamily="18" charset="0"/>
              </a:rPr>
              <a:t>                </a:t>
            </a:r>
            <a:endParaRPr lang="en-US" sz="1900" b="1" dirty="0">
              <a:solidFill>
                <a:schemeClr val="accent1">
                  <a:lumMod val="75000"/>
                </a:schemeClr>
              </a:solidFill>
              <a:latin typeface="Palatino Linotype" panose="02040502050505030304" pitchFamily="18" charset="0"/>
            </a:endParaRPr>
          </a:p>
          <a:p>
            <a:pPr algn="l">
              <a:lnSpc>
                <a:spcPct val="100000"/>
              </a:lnSpc>
              <a:spcBef>
                <a:spcPts val="0"/>
              </a:spcBef>
            </a:pPr>
            <a:r>
              <a:rPr lang="en-US" sz="1500" b="1" dirty="0">
                <a:solidFill>
                  <a:schemeClr val="accent1">
                    <a:lumMod val="75000"/>
                  </a:schemeClr>
                </a:solidFill>
                <a:latin typeface="Palatino Linotype" panose="02040502050505030304" pitchFamily="18" charset="0"/>
              </a:rPr>
              <a:t>Date:</a:t>
            </a:r>
          </a:p>
          <a:p>
            <a:pPr algn="l">
              <a:lnSpc>
                <a:spcPct val="100000"/>
              </a:lnSpc>
              <a:spcBef>
                <a:spcPts val="0"/>
              </a:spcBef>
            </a:pPr>
            <a:r>
              <a:rPr lang="en-US" sz="2000" b="1" dirty="0">
                <a:solidFill>
                  <a:schemeClr val="accent1">
                    <a:lumMod val="75000"/>
                  </a:schemeClr>
                </a:solidFill>
                <a:latin typeface="Palatino Linotype" panose="02040502050505030304" pitchFamily="18" charset="0"/>
              </a:rPr>
              <a:t>              </a:t>
            </a:r>
            <a:r>
              <a:rPr lang="en-US" sz="1900" b="1" dirty="0">
                <a:solidFill>
                  <a:schemeClr val="accent1">
                    <a:lumMod val="75000"/>
                  </a:schemeClr>
                </a:solidFill>
                <a:latin typeface="Palatino Linotype" panose="02040502050505030304" pitchFamily="18" charset="0"/>
              </a:rPr>
              <a:t>Friday 12</a:t>
            </a:r>
            <a:r>
              <a:rPr lang="en-US" sz="1900" b="1" baseline="30000" dirty="0">
                <a:solidFill>
                  <a:schemeClr val="accent1">
                    <a:lumMod val="75000"/>
                  </a:schemeClr>
                </a:solidFill>
                <a:latin typeface="Palatino Linotype" panose="02040502050505030304" pitchFamily="18" charset="0"/>
              </a:rPr>
              <a:t>th</a:t>
            </a:r>
            <a:r>
              <a:rPr lang="en-US" sz="1900" b="1" dirty="0">
                <a:solidFill>
                  <a:schemeClr val="accent1">
                    <a:lumMod val="75000"/>
                  </a:schemeClr>
                </a:solidFill>
                <a:latin typeface="Palatino Linotype" panose="02040502050505030304" pitchFamily="18" charset="0"/>
              </a:rPr>
              <a:t> July, 2024</a:t>
            </a:r>
          </a:p>
        </p:txBody>
      </p:sp>
    </p:spTree>
    <p:extLst>
      <p:ext uri="{BB962C8B-B14F-4D97-AF65-F5344CB8AC3E}">
        <p14:creationId xmlns:p14="http://schemas.microsoft.com/office/powerpoint/2010/main" val="222847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4">
            <a:extLst>
              <a:ext uri="{FF2B5EF4-FFF2-40B4-BE49-F238E27FC236}">
                <a16:creationId xmlns:a16="http://schemas.microsoft.com/office/drawing/2014/main" id="{664A0234-D51B-F012-490F-AC266B961F5A}"/>
              </a:ext>
            </a:extLst>
          </p:cNvPr>
          <p:cNvSpPr>
            <a:spLocks noGrp="1"/>
          </p:cNvSpPr>
          <p:nvPr>
            <p:ph type="sldNum" sz="quarter" idx="12"/>
          </p:nvPr>
        </p:nvSpPr>
        <p:spPr>
          <a:xfrm>
            <a:off x="8674803" y="6468190"/>
            <a:ext cx="2743200" cy="365125"/>
          </a:xfrm>
        </p:spPr>
        <p:txBody>
          <a:bodyPr/>
          <a:lstStyle/>
          <a:p>
            <a:fld id="{6C0DC5EE-E788-4909-8A84-628A09471DA7}" type="slidenum">
              <a:rPr lang="en-GB" smtClean="0"/>
              <a:pPr/>
              <a:t>10</a:t>
            </a:fld>
            <a:endParaRPr lang="en-GB" dirty="0"/>
          </a:p>
        </p:txBody>
      </p:sp>
      <p:pic>
        <p:nvPicPr>
          <p:cNvPr id="4" name="Picture 3" descr="A close up of a sign&#10;&#10;Description automatically generated">
            <a:extLst>
              <a:ext uri="{FF2B5EF4-FFF2-40B4-BE49-F238E27FC236}">
                <a16:creationId xmlns:a16="http://schemas.microsoft.com/office/drawing/2014/main" id="{137D2AA5-F617-5190-4972-7871020988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550" y="6516698"/>
            <a:ext cx="495300" cy="255367"/>
          </a:xfrm>
          <a:prstGeom prst="rect">
            <a:avLst/>
          </a:prstGeom>
        </p:spPr>
      </p:pic>
      <p:cxnSp>
        <p:nvCxnSpPr>
          <p:cNvPr id="5" name="Straight Connector 4">
            <a:extLst>
              <a:ext uri="{FF2B5EF4-FFF2-40B4-BE49-F238E27FC236}">
                <a16:creationId xmlns:a16="http://schemas.microsoft.com/office/drawing/2014/main" id="{7BF721BF-DFD9-01C5-FB84-011FE4A79549}"/>
              </a:ext>
            </a:extLst>
          </p:cNvPr>
          <p:cNvCxnSpPr/>
          <p:nvPr/>
        </p:nvCxnSpPr>
        <p:spPr>
          <a:xfrm>
            <a:off x="3829160" y="6650753"/>
            <a:ext cx="7187746"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CB27C35-1064-BB5D-7B71-7F5DC09DFD59}"/>
              </a:ext>
            </a:extLst>
          </p:cNvPr>
          <p:cNvSpPr/>
          <p:nvPr/>
        </p:nvSpPr>
        <p:spPr>
          <a:xfrm>
            <a:off x="446350" y="37778"/>
            <a:ext cx="3139001" cy="584775"/>
          </a:xfrm>
          <a:prstGeom prst="rect">
            <a:avLst/>
          </a:prstGeom>
        </p:spPr>
        <p:txBody>
          <a:bodyPr wrap="none">
            <a:spAutoFit/>
          </a:bodyPr>
          <a:lstStyle/>
          <a:p>
            <a:r>
              <a:rPr lang="en-GB" sz="3200" b="1" dirty="0">
                <a:solidFill>
                  <a:schemeClr val="bg1"/>
                </a:solidFill>
                <a:latin typeface="Arial Narrow" panose="020B0606020202030204" pitchFamily="34" charset="0"/>
                <a:cs typeface="Arial" panose="020B0604020202020204" pitchFamily="34" charset="0"/>
              </a:rPr>
              <a:t>Prediction Results</a:t>
            </a:r>
            <a:endParaRPr lang="en-US" sz="3200" dirty="0">
              <a:solidFill>
                <a:schemeClr val="bg1"/>
              </a:solidFill>
            </a:endParaRPr>
          </a:p>
        </p:txBody>
      </p:sp>
      <p:pic>
        <p:nvPicPr>
          <p:cNvPr id="7" name="Picture 6">
            <a:extLst>
              <a:ext uri="{FF2B5EF4-FFF2-40B4-BE49-F238E27FC236}">
                <a16:creationId xmlns:a16="http://schemas.microsoft.com/office/drawing/2014/main" id="{C1311527-8147-6CBB-D261-924F1B58D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28" y="532872"/>
            <a:ext cx="6224083" cy="5961919"/>
          </a:xfrm>
          <a:prstGeom prst="rect">
            <a:avLst/>
          </a:prstGeom>
        </p:spPr>
      </p:pic>
      <p:graphicFrame>
        <p:nvGraphicFramePr>
          <p:cNvPr id="10" name="Table 9">
            <a:extLst>
              <a:ext uri="{FF2B5EF4-FFF2-40B4-BE49-F238E27FC236}">
                <a16:creationId xmlns:a16="http://schemas.microsoft.com/office/drawing/2014/main" id="{6F12575F-841A-C41B-64BE-F13785F0C839}"/>
              </a:ext>
            </a:extLst>
          </p:cNvPr>
          <p:cNvGraphicFramePr>
            <a:graphicFrameLocks noGrp="1"/>
          </p:cNvGraphicFramePr>
          <p:nvPr>
            <p:extLst>
              <p:ext uri="{D42A27DB-BD31-4B8C-83A1-F6EECF244321}">
                <p14:modId xmlns:p14="http://schemas.microsoft.com/office/powerpoint/2010/main" val="2431360833"/>
              </p:ext>
            </p:extLst>
          </p:nvPr>
        </p:nvGraphicFramePr>
        <p:xfrm>
          <a:off x="7082008" y="3867358"/>
          <a:ext cx="5109992" cy="2466460"/>
        </p:xfrm>
        <a:graphic>
          <a:graphicData uri="http://schemas.openxmlformats.org/drawingml/2006/table">
            <a:tbl>
              <a:tblPr firstRow="1" bandRow="1">
                <a:tableStyleId>{5C22544A-7EE6-4342-B048-85BDC9FD1C3A}</a:tableStyleId>
              </a:tblPr>
              <a:tblGrid>
                <a:gridCol w="1277498">
                  <a:extLst>
                    <a:ext uri="{9D8B030D-6E8A-4147-A177-3AD203B41FA5}">
                      <a16:colId xmlns:a16="http://schemas.microsoft.com/office/drawing/2014/main" val="95194333"/>
                    </a:ext>
                  </a:extLst>
                </a:gridCol>
                <a:gridCol w="1277498">
                  <a:extLst>
                    <a:ext uri="{9D8B030D-6E8A-4147-A177-3AD203B41FA5}">
                      <a16:colId xmlns:a16="http://schemas.microsoft.com/office/drawing/2014/main" val="587276087"/>
                    </a:ext>
                  </a:extLst>
                </a:gridCol>
                <a:gridCol w="1277498">
                  <a:extLst>
                    <a:ext uri="{9D8B030D-6E8A-4147-A177-3AD203B41FA5}">
                      <a16:colId xmlns:a16="http://schemas.microsoft.com/office/drawing/2014/main" val="2296986593"/>
                    </a:ext>
                  </a:extLst>
                </a:gridCol>
                <a:gridCol w="1277498">
                  <a:extLst>
                    <a:ext uri="{9D8B030D-6E8A-4147-A177-3AD203B41FA5}">
                      <a16:colId xmlns:a16="http://schemas.microsoft.com/office/drawing/2014/main" val="2471800937"/>
                    </a:ext>
                  </a:extLst>
                </a:gridCol>
              </a:tblGrid>
              <a:tr h="397630">
                <a:tc>
                  <a:txBody>
                    <a:bodyPr/>
                    <a:lstStyle/>
                    <a:p>
                      <a:pPr algn="l" fontAlgn="b"/>
                      <a:r>
                        <a:rPr lang="en-GB" sz="1200" b="0" i="0" u="none" strike="noStrike" dirty="0" err="1">
                          <a:solidFill>
                            <a:schemeClr val="bg1"/>
                          </a:solidFill>
                          <a:effectLst/>
                          <a:latin typeface="Calibri" panose="020F0502020204030204" pitchFamily="34" charset="0"/>
                        </a:rPr>
                        <a:t>WellBore</a:t>
                      </a:r>
                      <a:r>
                        <a:rPr lang="en-GB" sz="1200" b="0" i="0" u="none" strike="noStrike" dirty="0">
                          <a:solidFill>
                            <a:schemeClr val="bg1"/>
                          </a:solidFill>
                          <a:effectLst/>
                          <a:latin typeface="Calibri" panose="020F0502020204030204" pitchFamily="34" charset="0"/>
                        </a:rPr>
                        <a:t> Name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200" b="0" i="0" u="none" strike="noStrike" dirty="0">
                          <a:solidFill>
                            <a:schemeClr val="bg1"/>
                          </a:solidFill>
                          <a:effectLst/>
                          <a:latin typeface="Calibri" panose="020F0502020204030204" pitchFamily="34" charset="0"/>
                        </a:rPr>
                        <a:t>Oil Production (</a:t>
                      </a:r>
                      <a:r>
                        <a:rPr lang="en-GB" sz="1200" b="0" i="0" u="none" strike="noStrike" dirty="0" err="1">
                          <a:solidFill>
                            <a:schemeClr val="bg1"/>
                          </a:solidFill>
                          <a:effectLst/>
                          <a:latin typeface="Calibri" panose="020F0502020204030204" pitchFamily="34" charset="0"/>
                        </a:rPr>
                        <a:t>stb</a:t>
                      </a:r>
                      <a:r>
                        <a:rPr lang="en-GB" sz="1200" b="0" i="0" u="none" strike="noStrike" dirty="0">
                          <a:solidFill>
                            <a:schemeClr val="bg1"/>
                          </a:solidFill>
                          <a:effectLst/>
                          <a:latin typeface="Calibri" panose="020F0502020204030204" pitchFamily="34" charset="0"/>
                        </a:rPr>
                        <a:t>/day)</a:t>
                      </a:r>
                      <a:endParaRPr lang="en-GB" sz="1200" b="1" i="0" u="sng" strike="noStrike" dirty="0">
                        <a:solidFill>
                          <a:schemeClr val="bg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200" b="0" i="0" u="none" strike="noStrike" dirty="0">
                          <a:solidFill>
                            <a:schemeClr val="bg1"/>
                          </a:solidFill>
                          <a:effectLst/>
                          <a:latin typeface="Calibri" panose="020F0502020204030204" pitchFamily="34" charset="0"/>
                        </a:rPr>
                        <a:t>Gas Volume (</a:t>
                      </a:r>
                      <a:r>
                        <a:rPr lang="en-GB" sz="1200" b="0" i="0" u="none" strike="noStrike" dirty="0" err="1">
                          <a:solidFill>
                            <a:schemeClr val="bg1"/>
                          </a:solidFill>
                          <a:effectLst/>
                          <a:latin typeface="Calibri" panose="020F0502020204030204" pitchFamily="34" charset="0"/>
                        </a:rPr>
                        <a:t>scf</a:t>
                      </a:r>
                      <a:r>
                        <a:rPr lang="en-GB" sz="1200" b="0" i="0" u="none" strike="noStrike" dirty="0">
                          <a:solidFill>
                            <a:schemeClr val="bg1"/>
                          </a:solidFill>
                          <a:effectLst/>
                          <a:latin typeface="Calibri" panose="020F0502020204030204" pitchFamily="34" charset="0"/>
                        </a:rPr>
                        <a:t>/day)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200" b="0" i="0" u="none" strike="noStrike" dirty="0">
                          <a:solidFill>
                            <a:schemeClr val="bg1"/>
                          </a:solidFill>
                          <a:effectLst/>
                          <a:latin typeface="Calibri" panose="020F0502020204030204" pitchFamily="34" charset="0"/>
                        </a:rPr>
                        <a:t>Water Production (</a:t>
                      </a:r>
                      <a:r>
                        <a:rPr lang="en-GB" sz="1200" b="0" i="0" u="none" strike="noStrike" dirty="0" err="1">
                          <a:solidFill>
                            <a:schemeClr val="bg1"/>
                          </a:solidFill>
                          <a:effectLst/>
                          <a:latin typeface="Calibri" panose="020F0502020204030204" pitchFamily="34" charset="0"/>
                        </a:rPr>
                        <a:t>stb</a:t>
                      </a:r>
                      <a:r>
                        <a:rPr lang="en-GB" sz="1200" b="0" i="0" u="none" strike="noStrike" dirty="0">
                          <a:solidFill>
                            <a:schemeClr val="bg1"/>
                          </a:solidFill>
                          <a:effectLst/>
                          <a:latin typeface="Calibri" panose="020F0502020204030204" pitchFamily="34" charset="0"/>
                        </a:rPr>
                        <a:t>/day)</a:t>
                      </a:r>
                      <a:endParaRPr lang="en-GB" sz="1200" b="0" i="0" u="none" strike="noStrike" dirty="0">
                        <a:solidFill>
                          <a:schemeClr val="accent6">
                            <a:lumMod val="60000"/>
                            <a:lumOff val="40000"/>
                          </a:schemeClr>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8115658"/>
                  </a:ext>
                </a:extLst>
              </a:tr>
              <a:tr h="338015">
                <a:tc>
                  <a:txBody>
                    <a:bodyPr/>
                    <a:lstStyle/>
                    <a:p>
                      <a:pPr algn="l" fontAlgn="b"/>
                      <a:r>
                        <a:rPr lang="en-GB" sz="1200" b="0" i="0" u="none" strike="noStrike">
                          <a:solidFill>
                            <a:srgbClr val="000000"/>
                          </a:solidFill>
                          <a:effectLst/>
                          <a:latin typeface="Calibri" panose="020F0502020204030204" pitchFamily="34" charset="0"/>
                        </a:rPr>
                        <a:t>001-F-1 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100" b="0" i="0" u="none" strike="noStrike">
                          <a:solidFill>
                            <a:srgbClr val="000000"/>
                          </a:solidFill>
                          <a:effectLst/>
                          <a:latin typeface="Calibri" panose="020F0502020204030204" pitchFamily="34" charset="0"/>
                        </a:rPr>
                        <a:t>                          340,952.44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100" b="0" i="0" u="none" strike="noStrike">
                          <a:solidFill>
                            <a:srgbClr val="000000"/>
                          </a:solidFill>
                          <a:effectLst/>
                          <a:latin typeface="Calibri" panose="020F0502020204030204" pitchFamily="34" charset="0"/>
                        </a:rPr>
                        <a:t>                   246,657,654.08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100" b="0" i="0" u="none" strike="noStrike" dirty="0">
                          <a:solidFill>
                            <a:srgbClr val="000000"/>
                          </a:solidFill>
                          <a:effectLst/>
                          <a:latin typeface="Calibri" panose="020F0502020204030204" pitchFamily="34" charset="0"/>
                        </a:rPr>
                        <a:t> 419,362.71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8475038"/>
                  </a:ext>
                </a:extLst>
              </a:tr>
              <a:tr h="338015">
                <a:tc>
                  <a:txBody>
                    <a:bodyPr/>
                    <a:lstStyle/>
                    <a:p>
                      <a:pPr algn="l" fontAlgn="b"/>
                      <a:r>
                        <a:rPr lang="en-GB" sz="1200" b="0" i="0" u="none" strike="noStrike">
                          <a:solidFill>
                            <a:srgbClr val="000000"/>
                          </a:solidFill>
                          <a:effectLst/>
                          <a:latin typeface="Calibri" panose="020F0502020204030204" pitchFamily="34" charset="0"/>
                        </a:rPr>
                        <a:t>001-F-11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100" b="0" i="0" u="none" strike="noStrike">
                          <a:solidFill>
                            <a:srgbClr val="000000"/>
                          </a:solidFill>
                          <a:effectLst/>
                          <a:latin typeface="Calibri" panose="020F0502020204030204" pitchFamily="34" charset="0"/>
                        </a:rPr>
                        <a:t>                       2,151,065.21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100" b="0" i="0" u="none" strike="noStrike">
                          <a:solidFill>
                            <a:srgbClr val="000000"/>
                          </a:solidFill>
                          <a:effectLst/>
                          <a:latin typeface="Calibri" panose="020F0502020204030204" pitchFamily="34" charset="0"/>
                        </a:rPr>
                        <a:t>                1,702,776,080.88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100" b="0" i="0" u="none" strike="noStrike" dirty="0">
                          <a:solidFill>
                            <a:srgbClr val="000000"/>
                          </a:solidFill>
                          <a:effectLst/>
                          <a:latin typeface="Calibri" panose="020F0502020204030204" pitchFamily="34" charset="0"/>
                        </a:rPr>
                        <a:t>3,998,442.23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6365581"/>
                  </a:ext>
                </a:extLst>
              </a:tr>
              <a:tr h="338015">
                <a:tc>
                  <a:txBody>
                    <a:bodyPr/>
                    <a:lstStyle/>
                    <a:p>
                      <a:pPr algn="l" fontAlgn="b"/>
                      <a:r>
                        <a:rPr lang="en-GB" sz="1200" b="0" i="0" u="none" strike="noStrike" dirty="0">
                          <a:solidFill>
                            <a:srgbClr val="000000"/>
                          </a:solidFill>
                          <a:effectLst/>
                          <a:latin typeface="Calibri" panose="020F0502020204030204" pitchFamily="34" charset="0"/>
                        </a:rPr>
                        <a:t>001-F-12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100" b="0" i="0" u="none" strike="noStrike">
                          <a:solidFill>
                            <a:srgbClr val="000000"/>
                          </a:solidFill>
                          <a:effectLst/>
                          <a:latin typeface="Calibri" panose="020F0502020204030204" pitchFamily="34" charset="0"/>
                        </a:rPr>
                        <a:t>                          364,857.46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100" b="0" i="0" u="none" strike="noStrike">
                          <a:solidFill>
                            <a:srgbClr val="000000"/>
                          </a:solidFill>
                          <a:effectLst/>
                          <a:latin typeface="Calibri" panose="020F0502020204030204" pitchFamily="34" charset="0"/>
                        </a:rPr>
                        <a:t>                   263,432,108.85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100" b="0" i="0" u="none" strike="noStrike" dirty="0">
                          <a:solidFill>
                            <a:srgbClr val="000000"/>
                          </a:solidFill>
                          <a:effectLst/>
                          <a:latin typeface="Calibri" panose="020F0502020204030204" pitchFamily="34" charset="0"/>
                        </a:rPr>
                        <a:t>11,073,104.42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6087378"/>
                  </a:ext>
                </a:extLst>
              </a:tr>
              <a:tr h="338015">
                <a:tc>
                  <a:txBody>
                    <a:bodyPr/>
                    <a:lstStyle/>
                    <a:p>
                      <a:pPr algn="l" fontAlgn="b"/>
                      <a:r>
                        <a:rPr lang="en-GB" sz="1200" b="0" i="0" u="none" strike="noStrike">
                          <a:solidFill>
                            <a:srgbClr val="000000"/>
                          </a:solidFill>
                          <a:effectLst/>
                          <a:latin typeface="Calibri" panose="020F0502020204030204" pitchFamily="34" charset="0"/>
                        </a:rPr>
                        <a:t>001-F-14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100" b="0" i="0" u="none" strike="noStrike">
                          <a:solidFill>
                            <a:srgbClr val="000000"/>
                          </a:solidFill>
                          <a:effectLst/>
                          <a:latin typeface="Calibri" panose="020F0502020204030204" pitchFamily="34" charset="0"/>
                        </a:rPr>
                        <a:t>                          564,530.78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100" b="0" i="0" u="none" strike="noStrike">
                          <a:solidFill>
                            <a:srgbClr val="000000"/>
                          </a:solidFill>
                          <a:effectLst/>
                          <a:latin typeface="Calibri" panose="020F0502020204030204" pitchFamily="34" charset="0"/>
                        </a:rPr>
                        <a:t>                   440,438,938.72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100" b="0" i="0" u="none" strike="noStrike" dirty="0">
                          <a:solidFill>
                            <a:srgbClr val="000000"/>
                          </a:solidFill>
                          <a:effectLst/>
                          <a:latin typeface="Calibri" panose="020F0502020204030204" pitchFamily="34" charset="0"/>
                        </a:rPr>
                        <a:t>8,027,352.76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4929964"/>
                  </a:ext>
                </a:extLst>
              </a:tr>
              <a:tr h="338015">
                <a:tc>
                  <a:txBody>
                    <a:bodyPr/>
                    <a:lstStyle/>
                    <a:p>
                      <a:pPr algn="l" fontAlgn="b"/>
                      <a:r>
                        <a:rPr lang="en-GB" sz="1200" b="0" i="0" u="none" strike="noStrike">
                          <a:solidFill>
                            <a:srgbClr val="000000"/>
                          </a:solidFill>
                          <a:effectLst/>
                          <a:latin typeface="Calibri" panose="020F0502020204030204" pitchFamily="34" charset="0"/>
                        </a:rPr>
                        <a:t>001-F-15 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100" b="0" i="0" u="none" strike="noStrike">
                          <a:solidFill>
                            <a:srgbClr val="000000"/>
                          </a:solidFill>
                          <a:effectLst/>
                          <a:latin typeface="Calibri" panose="020F0502020204030204" pitchFamily="34" charset="0"/>
                        </a:rPr>
                        <a:t>                          230,265.23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100" b="0" i="0" u="none" strike="noStrike">
                          <a:solidFill>
                            <a:srgbClr val="000000"/>
                          </a:solidFill>
                          <a:effectLst/>
                          <a:latin typeface="Calibri" panose="020F0502020204030204" pitchFamily="34" charset="0"/>
                        </a:rPr>
                        <a:t>                   150,216,928.98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100" b="0" i="0" u="none" strike="noStrike" dirty="0">
                          <a:solidFill>
                            <a:srgbClr val="000000"/>
                          </a:solidFill>
                          <a:effectLst/>
                          <a:latin typeface="Calibri" panose="020F0502020204030204" pitchFamily="34" charset="0"/>
                        </a:rPr>
                        <a:t>455,991.34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9691305"/>
                  </a:ext>
                </a:extLst>
              </a:tr>
              <a:tr h="338015">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200" b="1" i="0" u="none" strike="noStrike" dirty="0">
                          <a:solidFill>
                            <a:srgbClr val="000000"/>
                          </a:solidFill>
                          <a:effectLst/>
                          <a:latin typeface="Calibri" panose="020F0502020204030204" pitchFamily="34" charset="0"/>
                        </a:rPr>
                        <a:t>Total=</a:t>
                      </a:r>
                      <a:endParaRPr lang="en-GB" sz="12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100" b="0" i="0" u="none" strike="noStrike">
                          <a:solidFill>
                            <a:srgbClr val="000000"/>
                          </a:solidFill>
                          <a:effectLst/>
                          <a:latin typeface="Calibri" panose="020F0502020204030204" pitchFamily="34" charset="0"/>
                        </a:rPr>
                        <a:t>                       3,651,671.13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100" b="0" i="0" u="none" strike="noStrike">
                          <a:solidFill>
                            <a:srgbClr val="000000"/>
                          </a:solidFill>
                          <a:effectLst/>
                          <a:latin typeface="Calibri" panose="020F0502020204030204" pitchFamily="34" charset="0"/>
                        </a:rPr>
                        <a:t>                2,803,521,711.51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100" b="0" i="0" u="none" strike="noStrike">
                          <a:solidFill>
                            <a:srgbClr val="000000"/>
                          </a:solidFill>
                          <a:effectLst/>
                          <a:latin typeface="Calibri" panose="020F0502020204030204" pitchFamily="34" charset="0"/>
                        </a:rPr>
                        <a:t>23,974,253.46 </a:t>
                      </a:r>
                      <a:endParaRPr lang="en-GB"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3159700"/>
                  </a:ext>
                </a:extLst>
              </a:tr>
            </a:tbl>
          </a:graphicData>
        </a:graphic>
      </p:graphicFrame>
      <p:graphicFrame>
        <p:nvGraphicFramePr>
          <p:cNvPr id="11" name="Table 10">
            <a:extLst>
              <a:ext uri="{FF2B5EF4-FFF2-40B4-BE49-F238E27FC236}">
                <a16:creationId xmlns:a16="http://schemas.microsoft.com/office/drawing/2014/main" id="{23D3C29C-5411-3D9D-649D-195FAA2D6523}"/>
              </a:ext>
            </a:extLst>
          </p:cNvPr>
          <p:cNvGraphicFramePr>
            <a:graphicFrameLocks noGrp="1"/>
          </p:cNvGraphicFramePr>
          <p:nvPr>
            <p:extLst>
              <p:ext uri="{D42A27DB-BD31-4B8C-83A1-F6EECF244321}">
                <p14:modId xmlns:p14="http://schemas.microsoft.com/office/powerpoint/2010/main" val="2745290785"/>
              </p:ext>
            </p:extLst>
          </p:nvPr>
        </p:nvGraphicFramePr>
        <p:xfrm>
          <a:off x="7082008" y="768626"/>
          <a:ext cx="5109992" cy="2660374"/>
        </p:xfrm>
        <a:graphic>
          <a:graphicData uri="http://schemas.openxmlformats.org/drawingml/2006/table">
            <a:tbl>
              <a:tblPr firstRow="1" bandRow="1">
                <a:tableStyleId>{5C22544A-7EE6-4342-B048-85BDC9FD1C3A}</a:tableStyleId>
              </a:tblPr>
              <a:tblGrid>
                <a:gridCol w="1277498">
                  <a:extLst>
                    <a:ext uri="{9D8B030D-6E8A-4147-A177-3AD203B41FA5}">
                      <a16:colId xmlns:a16="http://schemas.microsoft.com/office/drawing/2014/main" val="95194333"/>
                    </a:ext>
                  </a:extLst>
                </a:gridCol>
                <a:gridCol w="1277498">
                  <a:extLst>
                    <a:ext uri="{9D8B030D-6E8A-4147-A177-3AD203B41FA5}">
                      <a16:colId xmlns:a16="http://schemas.microsoft.com/office/drawing/2014/main" val="587276087"/>
                    </a:ext>
                  </a:extLst>
                </a:gridCol>
                <a:gridCol w="1277498">
                  <a:extLst>
                    <a:ext uri="{9D8B030D-6E8A-4147-A177-3AD203B41FA5}">
                      <a16:colId xmlns:a16="http://schemas.microsoft.com/office/drawing/2014/main" val="2296986593"/>
                    </a:ext>
                  </a:extLst>
                </a:gridCol>
                <a:gridCol w="1277498">
                  <a:extLst>
                    <a:ext uri="{9D8B030D-6E8A-4147-A177-3AD203B41FA5}">
                      <a16:colId xmlns:a16="http://schemas.microsoft.com/office/drawing/2014/main" val="2471800937"/>
                    </a:ext>
                  </a:extLst>
                </a:gridCol>
              </a:tblGrid>
              <a:tr h="408664">
                <a:tc>
                  <a:txBody>
                    <a:bodyPr/>
                    <a:lstStyle/>
                    <a:p>
                      <a:pPr algn="l" fontAlgn="b"/>
                      <a:r>
                        <a:rPr lang="en-GB" sz="1200" b="0" i="0" u="none" strike="noStrike" dirty="0" err="1">
                          <a:solidFill>
                            <a:schemeClr val="bg1"/>
                          </a:solidFill>
                          <a:effectLst/>
                          <a:latin typeface="Calibri" panose="020F0502020204030204" pitchFamily="34" charset="0"/>
                        </a:rPr>
                        <a:t>WellBore</a:t>
                      </a:r>
                      <a:r>
                        <a:rPr lang="en-GB" sz="1200" b="0" i="0" u="none" strike="noStrike" dirty="0">
                          <a:solidFill>
                            <a:schemeClr val="bg1"/>
                          </a:solidFill>
                          <a:effectLst/>
                          <a:latin typeface="Calibri" panose="020F0502020204030204" pitchFamily="34" charset="0"/>
                        </a:rPr>
                        <a:t> Name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200" b="0" i="0" u="none" strike="noStrike" dirty="0">
                          <a:solidFill>
                            <a:schemeClr val="bg1"/>
                          </a:solidFill>
                          <a:effectLst/>
                          <a:latin typeface="Calibri" panose="020F0502020204030204" pitchFamily="34" charset="0"/>
                        </a:rPr>
                        <a:t>Oil Production (</a:t>
                      </a:r>
                      <a:r>
                        <a:rPr lang="en-GB" sz="1200" b="0" i="0" u="none" strike="noStrike" dirty="0" err="1">
                          <a:solidFill>
                            <a:schemeClr val="bg1"/>
                          </a:solidFill>
                          <a:effectLst/>
                          <a:latin typeface="Calibri" panose="020F0502020204030204" pitchFamily="34" charset="0"/>
                        </a:rPr>
                        <a:t>stb</a:t>
                      </a:r>
                      <a:r>
                        <a:rPr lang="en-GB" sz="1200" b="0" i="0" u="none" strike="noStrike" dirty="0">
                          <a:solidFill>
                            <a:schemeClr val="bg1"/>
                          </a:solidFill>
                          <a:effectLst/>
                          <a:latin typeface="Calibri" panose="020F0502020204030204" pitchFamily="34" charset="0"/>
                        </a:rPr>
                        <a:t>/day)</a:t>
                      </a:r>
                      <a:endParaRPr lang="en-GB" sz="1200" b="1" i="0" u="none" strike="noStrike" dirty="0">
                        <a:solidFill>
                          <a:srgbClr val="FFFF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200" b="0" i="0" u="none" strike="noStrike" dirty="0">
                          <a:solidFill>
                            <a:schemeClr val="bg1"/>
                          </a:solidFill>
                          <a:effectLst/>
                          <a:latin typeface="Calibri" panose="020F0502020204030204" pitchFamily="34" charset="0"/>
                        </a:rPr>
                        <a:t>Gas Volume (</a:t>
                      </a:r>
                      <a:r>
                        <a:rPr lang="en-GB" sz="1200" b="0" i="0" u="none" strike="noStrike" dirty="0" err="1">
                          <a:solidFill>
                            <a:schemeClr val="bg1"/>
                          </a:solidFill>
                          <a:effectLst/>
                          <a:latin typeface="Calibri" panose="020F0502020204030204" pitchFamily="34" charset="0"/>
                        </a:rPr>
                        <a:t>scf</a:t>
                      </a:r>
                      <a:r>
                        <a:rPr lang="en-GB" sz="1200" b="0" i="0" u="none" strike="noStrike" dirty="0">
                          <a:solidFill>
                            <a:schemeClr val="bg1"/>
                          </a:solidFill>
                          <a:effectLst/>
                          <a:latin typeface="Calibri" panose="020F0502020204030204" pitchFamily="34" charset="0"/>
                        </a:rPr>
                        <a:t>/day)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200" b="0" i="0" u="none" strike="noStrike" dirty="0">
                          <a:solidFill>
                            <a:schemeClr val="bg1"/>
                          </a:solidFill>
                          <a:effectLst/>
                          <a:latin typeface="Calibri" panose="020F0502020204030204" pitchFamily="34" charset="0"/>
                        </a:rPr>
                        <a:t>Water Production (</a:t>
                      </a:r>
                      <a:r>
                        <a:rPr lang="en-GB" sz="1200" b="0" i="0" u="none" strike="noStrike" dirty="0" err="1">
                          <a:solidFill>
                            <a:schemeClr val="bg1"/>
                          </a:solidFill>
                          <a:effectLst/>
                          <a:latin typeface="Calibri" panose="020F0502020204030204" pitchFamily="34" charset="0"/>
                        </a:rPr>
                        <a:t>stb</a:t>
                      </a:r>
                      <a:r>
                        <a:rPr lang="en-GB" sz="1200" b="0" i="0" u="none" strike="noStrike" dirty="0">
                          <a:solidFill>
                            <a:schemeClr val="bg1"/>
                          </a:solidFill>
                          <a:effectLst/>
                          <a:latin typeface="Calibri" panose="020F0502020204030204" pitchFamily="34" charset="0"/>
                        </a:rPr>
                        <a:t>/day)</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8115658"/>
                  </a:ext>
                </a:extLst>
              </a:tr>
              <a:tr h="345262">
                <a:tc>
                  <a:txBody>
                    <a:bodyPr/>
                    <a:lstStyle/>
                    <a:p>
                      <a:pPr algn="l" fontAlgn="b"/>
                      <a:r>
                        <a:rPr lang="en-GB" sz="1200" b="0" i="0" u="none" strike="noStrike">
                          <a:solidFill>
                            <a:srgbClr val="000000"/>
                          </a:solidFill>
                          <a:effectLst/>
                          <a:latin typeface="Calibri" panose="020F0502020204030204" pitchFamily="34" charset="0"/>
                        </a:rPr>
                        <a:t>001-F-1 C</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200" b="0" i="0" u="none" strike="noStrike" dirty="0">
                          <a:solidFill>
                            <a:srgbClr val="000000"/>
                          </a:solidFill>
                          <a:effectLst/>
                          <a:latin typeface="Calibri" panose="020F0502020204030204" pitchFamily="34" charset="0"/>
                        </a:rPr>
                        <a:t>                            903,421.13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200" b="0" i="0" u="none" strike="noStrike">
                          <a:solidFill>
                            <a:srgbClr val="000000"/>
                          </a:solidFill>
                          <a:effectLst/>
                          <a:latin typeface="Calibri" panose="020F0502020204030204" pitchFamily="34" charset="0"/>
                        </a:rPr>
                        <a:t>                               747,540,025.13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200" b="0" i="0" u="none" strike="noStrike" dirty="0">
                          <a:solidFill>
                            <a:srgbClr val="000000"/>
                          </a:solidFill>
                          <a:effectLst/>
                          <a:latin typeface="Calibri" panose="020F0502020204030204" pitchFamily="34" charset="0"/>
                        </a:rPr>
                        <a:t>625,605.79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8475038"/>
                  </a:ext>
                </a:extLst>
              </a:tr>
              <a:tr h="364717">
                <a:tc>
                  <a:txBody>
                    <a:bodyPr/>
                    <a:lstStyle/>
                    <a:p>
                      <a:pPr algn="l" fontAlgn="b"/>
                      <a:r>
                        <a:rPr lang="en-GB" sz="1200" b="0" i="0" u="none" strike="noStrike" dirty="0">
                          <a:solidFill>
                            <a:srgbClr val="000000"/>
                          </a:solidFill>
                          <a:effectLst/>
                          <a:latin typeface="Calibri" panose="020F0502020204030204" pitchFamily="34" charset="0"/>
                        </a:rPr>
                        <a:t>001-F-11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200" b="0" i="0" u="none" strike="noStrike">
                          <a:solidFill>
                            <a:srgbClr val="000000"/>
                          </a:solidFill>
                          <a:effectLst/>
                          <a:latin typeface="Calibri" panose="020F0502020204030204" pitchFamily="34" charset="0"/>
                        </a:rPr>
                        <a:t>                        4,877,046.79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200" b="0" i="0" u="none" strike="noStrike">
                          <a:solidFill>
                            <a:srgbClr val="000000"/>
                          </a:solidFill>
                          <a:effectLst/>
                          <a:latin typeface="Calibri" panose="020F0502020204030204" pitchFamily="34" charset="0"/>
                        </a:rPr>
                        <a:t>                           4,113,850,478.09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200" b="0" i="0" u="none" strike="noStrike" dirty="0">
                          <a:solidFill>
                            <a:srgbClr val="000000"/>
                          </a:solidFill>
                          <a:effectLst/>
                          <a:latin typeface="Calibri" panose="020F0502020204030204" pitchFamily="34" charset="0"/>
                        </a:rPr>
                        <a:t>1,266,428.29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6365581"/>
                  </a:ext>
                </a:extLst>
              </a:tr>
              <a:tr h="345262">
                <a:tc>
                  <a:txBody>
                    <a:bodyPr/>
                    <a:lstStyle/>
                    <a:p>
                      <a:pPr algn="l" fontAlgn="b"/>
                      <a:r>
                        <a:rPr lang="en-GB" sz="1200" b="0" i="0" u="none" strike="noStrike">
                          <a:solidFill>
                            <a:srgbClr val="000000"/>
                          </a:solidFill>
                          <a:effectLst/>
                          <a:latin typeface="Calibri" panose="020F0502020204030204" pitchFamily="34" charset="0"/>
                        </a:rPr>
                        <a:t>001-F-12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200" b="0" i="0" u="none" strike="noStrike" dirty="0">
                          <a:solidFill>
                            <a:srgbClr val="000000"/>
                          </a:solidFill>
                          <a:effectLst/>
                          <a:latin typeface="Calibri" panose="020F0502020204030204" pitchFamily="34" charset="0"/>
                        </a:rPr>
                        <a:t>                      28,006,034.73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200" b="0" i="0" u="none" strike="noStrike">
                          <a:solidFill>
                            <a:srgbClr val="000000"/>
                          </a:solidFill>
                          <a:effectLst/>
                          <a:latin typeface="Calibri" panose="020F0502020204030204" pitchFamily="34" charset="0"/>
                        </a:rPr>
                        <a:t>                         22,870,038,821.08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200" b="0" i="0" u="none" strike="noStrike" dirty="0">
                          <a:solidFill>
                            <a:srgbClr val="000000"/>
                          </a:solidFill>
                          <a:effectLst/>
                          <a:latin typeface="Calibri" panose="020F0502020204030204" pitchFamily="34" charset="0"/>
                        </a:rPr>
                        <a:t>39,963,852.90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6087378"/>
                  </a:ext>
                </a:extLst>
              </a:tr>
              <a:tr h="345262">
                <a:tc>
                  <a:txBody>
                    <a:bodyPr/>
                    <a:lstStyle/>
                    <a:p>
                      <a:pPr algn="l" fontAlgn="b"/>
                      <a:r>
                        <a:rPr lang="en-GB" sz="1200" b="0" i="0" u="none" strike="noStrike">
                          <a:solidFill>
                            <a:srgbClr val="000000"/>
                          </a:solidFill>
                          <a:effectLst/>
                          <a:latin typeface="Calibri" panose="020F0502020204030204" pitchFamily="34" charset="0"/>
                        </a:rPr>
                        <a:t>001-F-14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200" b="0" i="0" u="none" strike="noStrike" dirty="0">
                          <a:solidFill>
                            <a:srgbClr val="000000"/>
                          </a:solidFill>
                          <a:effectLst/>
                          <a:latin typeface="Calibri" panose="020F0502020204030204" pitchFamily="34" charset="0"/>
                        </a:rPr>
                        <a:t>                      24,443,457.60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200" b="0" i="0" u="none" strike="noStrike">
                          <a:solidFill>
                            <a:srgbClr val="000000"/>
                          </a:solidFill>
                          <a:effectLst/>
                          <a:latin typeface="Calibri" panose="020F0502020204030204" pitchFamily="34" charset="0"/>
                        </a:rPr>
                        <a:t>                         20,096,495,901.37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200" b="0" i="0" u="none" strike="noStrike" dirty="0">
                          <a:solidFill>
                            <a:srgbClr val="000000"/>
                          </a:solidFill>
                          <a:effectLst/>
                          <a:latin typeface="Calibri" panose="020F0502020204030204" pitchFamily="34" charset="0"/>
                        </a:rPr>
                        <a:t>37,634,006.58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4929964"/>
                  </a:ext>
                </a:extLst>
              </a:tr>
              <a:tr h="345262">
                <a:tc>
                  <a:txBody>
                    <a:bodyPr/>
                    <a:lstStyle/>
                    <a:p>
                      <a:pPr algn="l" fontAlgn="b"/>
                      <a:r>
                        <a:rPr lang="en-GB" sz="1200" b="0" i="0" u="none" strike="noStrike">
                          <a:solidFill>
                            <a:srgbClr val="000000"/>
                          </a:solidFill>
                          <a:effectLst/>
                          <a:latin typeface="Calibri" panose="020F0502020204030204" pitchFamily="34" charset="0"/>
                        </a:rPr>
                        <a:t>001-F-15 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200" b="0" i="0" u="none" strike="noStrike" dirty="0">
                          <a:solidFill>
                            <a:srgbClr val="000000"/>
                          </a:solidFill>
                          <a:effectLst/>
                          <a:latin typeface="Calibri" panose="020F0502020204030204" pitchFamily="34" charset="0"/>
                        </a:rPr>
                        <a:t>                            596,353.33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200" b="0" i="0" u="none" strike="noStrike" dirty="0">
                          <a:solidFill>
                            <a:srgbClr val="000000"/>
                          </a:solidFill>
                          <a:effectLst/>
                          <a:latin typeface="Calibri" panose="020F0502020204030204" pitchFamily="34" charset="0"/>
                        </a:rPr>
                        <a:t>                               499,500,129.80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200" b="0" i="0" u="none" strike="noStrike" dirty="0">
                          <a:solidFill>
                            <a:srgbClr val="000000"/>
                          </a:solidFill>
                          <a:effectLst/>
                          <a:latin typeface="Calibri" panose="020F0502020204030204" pitchFamily="34" charset="0"/>
                        </a:rPr>
                        <a:t>12,979.67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9691305"/>
                  </a:ext>
                </a:extLst>
              </a:tr>
              <a:tr h="345262">
                <a:tc>
                  <a:txBody>
                    <a:bodyPr/>
                    <a:lstStyle/>
                    <a:p>
                      <a:pPr algn="r" fontAlgn="b"/>
                      <a:r>
                        <a:rPr lang="en-US" sz="1200" b="1" i="0" u="none" strike="noStrike" dirty="0">
                          <a:solidFill>
                            <a:srgbClr val="000000"/>
                          </a:solidFill>
                          <a:effectLst/>
                          <a:latin typeface="Calibri" panose="020F0502020204030204" pitchFamily="34" charset="0"/>
                        </a:rPr>
                        <a:t>Total=</a:t>
                      </a:r>
                      <a:endParaRPr lang="en-GB" sz="12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200" b="0" i="0" u="none" strike="noStrike">
                          <a:solidFill>
                            <a:srgbClr val="000000"/>
                          </a:solidFill>
                          <a:effectLst/>
                          <a:latin typeface="Calibri" panose="020F0502020204030204" pitchFamily="34" charset="0"/>
                        </a:rPr>
                        <a:t>                      58,826,313.58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200" b="0" i="0" u="none" strike="noStrike" dirty="0">
                          <a:solidFill>
                            <a:srgbClr val="000000"/>
                          </a:solidFill>
                          <a:effectLst/>
                          <a:latin typeface="Calibri" panose="020F0502020204030204" pitchFamily="34" charset="0"/>
                        </a:rPr>
                        <a:t>                         48,327,425,355.45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1200" b="0" i="0" u="none" strike="noStrike" dirty="0">
                          <a:solidFill>
                            <a:srgbClr val="000000"/>
                          </a:solidFill>
                          <a:effectLst/>
                          <a:latin typeface="Calibri" panose="020F0502020204030204" pitchFamily="34" charset="0"/>
                        </a:rPr>
                        <a:t>   79,502,873.22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8890249"/>
                  </a:ext>
                </a:extLst>
              </a:tr>
            </a:tbl>
          </a:graphicData>
        </a:graphic>
      </p:graphicFrame>
      <p:sp>
        <p:nvSpPr>
          <p:cNvPr id="12" name="Rectangle 11">
            <a:extLst>
              <a:ext uri="{FF2B5EF4-FFF2-40B4-BE49-F238E27FC236}">
                <a16:creationId xmlns:a16="http://schemas.microsoft.com/office/drawing/2014/main" id="{37A0B994-4158-7F9B-E244-BB4D07AE798C}"/>
              </a:ext>
            </a:extLst>
          </p:cNvPr>
          <p:cNvSpPr/>
          <p:nvPr/>
        </p:nvSpPr>
        <p:spPr>
          <a:xfrm>
            <a:off x="0" y="1"/>
            <a:ext cx="12192000" cy="428196"/>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9544438D-2952-1D0E-659A-4803C8A19D2A}"/>
              </a:ext>
            </a:extLst>
          </p:cNvPr>
          <p:cNvSpPr/>
          <p:nvPr/>
        </p:nvSpPr>
        <p:spPr>
          <a:xfrm>
            <a:off x="-283845" y="-51903"/>
            <a:ext cx="3600666" cy="584775"/>
          </a:xfrm>
          <a:prstGeom prst="rect">
            <a:avLst/>
          </a:prstGeom>
        </p:spPr>
        <p:txBody>
          <a:bodyPr wrap="none">
            <a:spAutoFit/>
          </a:bodyPr>
          <a:lstStyle/>
          <a:p>
            <a:pPr lvl="1"/>
            <a:r>
              <a:rPr lang="en-GB" sz="3200" b="1" dirty="0">
                <a:solidFill>
                  <a:schemeClr val="bg1"/>
                </a:solidFill>
                <a:latin typeface="Arial Narrow" panose="020B0606020202030204" pitchFamily="34" charset="0"/>
                <a:cs typeface="Arial" panose="020B0604020202020204" pitchFamily="34" charset="0"/>
              </a:rPr>
              <a:t>Prediction Results</a:t>
            </a:r>
            <a:endParaRPr lang="en-US" sz="3200" dirty="0">
              <a:solidFill>
                <a:schemeClr val="bg1"/>
              </a:solidFill>
            </a:endParaRPr>
          </a:p>
        </p:txBody>
      </p:sp>
      <p:sp>
        <p:nvSpPr>
          <p:cNvPr id="14" name="TextBox 13">
            <a:extLst>
              <a:ext uri="{FF2B5EF4-FFF2-40B4-BE49-F238E27FC236}">
                <a16:creationId xmlns:a16="http://schemas.microsoft.com/office/drawing/2014/main" id="{F60419B3-7C5E-1E54-ABF8-E034FA9FF2CC}"/>
              </a:ext>
            </a:extLst>
          </p:cNvPr>
          <p:cNvSpPr txBox="1"/>
          <p:nvPr/>
        </p:nvSpPr>
        <p:spPr>
          <a:xfrm>
            <a:off x="7710852" y="371100"/>
            <a:ext cx="3866147" cy="369332"/>
          </a:xfrm>
          <a:prstGeom prst="rect">
            <a:avLst/>
          </a:prstGeom>
          <a:noFill/>
        </p:spPr>
        <p:txBody>
          <a:bodyPr wrap="square" rtlCol="0">
            <a:spAutoFit/>
          </a:bodyPr>
          <a:lstStyle/>
          <a:p>
            <a:r>
              <a:rPr lang="en-US" b="1" dirty="0"/>
              <a:t>Total Historical Productions</a:t>
            </a:r>
          </a:p>
        </p:txBody>
      </p:sp>
      <p:sp>
        <p:nvSpPr>
          <p:cNvPr id="15" name="TextBox 14">
            <a:extLst>
              <a:ext uri="{FF2B5EF4-FFF2-40B4-BE49-F238E27FC236}">
                <a16:creationId xmlns:a16="http://schemas.microsoft.com/office/drawing/2014/main" id="{96BAFAE2-E1D8-B522-48B9-9ADEB19F825A}"/>
              </a:ext>
            </a:extLst>
          </p:cNvPr>
          <p:cNvSpPr txBox="1"/>
          <p:nvPr/>
        </p:nvSpPr>
        <p:spPr>
          <a:xfrm>
            <a:off x="7703930" y="3537540"/>
            <a:ext cx="3866147" cy="369332"/>
          </a:xfrm>
          <a:prstGeom prst="rect">
            <a:avLst/>
          </a:prstGeom>
          <a:noFill/>
        </p:spPr>
        <p:txBody>
          <a:bodyPr wrap="square" rtlCol="0">
            <a:spAutoFit/>
          </a:bodyPr>
          <a:lstStyle/>
          <a:p>
            <a:r>
              <a:rPr lang="en-US" b="1" dirty="0"/>
              <a:t>Total Forecasted Productions</a:t>
            </a:r>
          </a:p>
        </p:txBody>
      </p:sp>
      <p:sp>
        <p:nvSpPr>
          <p:cNvPr id="19" name="Rectangle 18">
            <a:extLst>
              <a:ext uri="{FF2B5EF4-FFF2-40B4-BE49-F238E27FC236}">
                <a16:creationId xmlns:a16="http://schemas.microsoft.com/office/drawing/2014/main" id="{4AE50F59-E6E4-5A5E-1650-7950DCE4AC7D}"/>
              </a:ext>
            </a:extLst>
          </p:cNvPr>
          <p:cNvSpPr/>
          <p:nvPr/>
        </p:nvSpPr>
        <p:spPr>
          <a:xfrm>
            <a:off x="83928" y="465974"/>
            <a:ext cx="3705139" cy="456142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B3B4503F-8242-7632-407F-4851C0EF1405}"/>
              </a:ext>
            </a:extLst>
          </p:cNvPr>
          <p:cNvSpPr txBox="1"/>
          <p:nvPr/>
        </p:nvSpPr>
        <p:spPr>
          <a:xfrm>
            <a:off x="124021" y="656478"/>
            <a:ext cx="3705139" cy="4247317"/>
          </a:xfrm>
          <a:prstGeom prst="rect">
            <a:avLst/>
          </a:prstGeom>
          <a:noFill/>
          <a:effectLst/>
        </p:spPr>
        <p:txBody>
          <a:bodyPr wrap="square" rtlCol="0">
            <a:spAutoFit/>
          </a:bodyPr>
          <a:lstStyle/>
          <a:p>
            <a:r>
              <a:rPr lang="en-US" b="1" dirty="0">
                <a:solidFill>
                  <a:schemeClr val="bg1"/>
                </a:solidFill>
              </a:rPr>
              <a:t>Models Tested</a:t>
            </a:r>
          </a:p>
          <a:p>
            <a:pPr marL="285750" indent="-285750">
              <a:buFontTx/>
              <a:buChar char="-"/>
            </a:pPr>
            <a:r>
              <a:rPr lang="en-US" b="1" dirty="0">
                <a:solidFill>
                  <a:schemeClr val="bg1"/>
                </a:solidFill>
              </a:rPr>
              <a:t>SVR </a:t>
            </a:r>
          </a:p>
          <a:p>
            <a:pPr marL="285750" indent="-285750">
              <a:buFontTx/>
              <a:buChar char="-"/>
            </a:pPr>
            <a:r>
              <a:rPr lang="en-US" b="1" dirty="0">
                <a:solidFill>
                  <a:schemeClr val="bg1"/>
                </a:solidFill>
              </a:rPr>
              <a:t>Artificial Neural Network (ANN) (Used )</a:t>
            </a:r>
          </a:p>
          <a:p>
            <a:endParaRPr lang="en-US" b="1" dirty="0">
              <a:solidFill>
                <a:schemeClr val="bg1"/>
              </a:solidFill>
            </a:endParaRPr>
          </a:p>
          <a:p>
            <a:r>
              <a:rPr lang="en-US" b="1" dirty="0">
                <a:solidFill>
                  <a:schemeClr val="bg1"/>
                </a:solidFill>
              </a:rPr>
              <a:t>Model Tuning</a:t>
            </a:r>
          </a:p>
          <a:p>
            <a:r>
              <a:rPr lang="en-US" b="1" dirty="0">
                <a:solidFill>
                  <a:schemeClr val="bg1"/>
                </a:solidFill>
              </a:rPr>
              <a:t>- SVR was tuned using Bayesian optimization to find the best hyperparameters</a:t>
            </a:r>
          </a:p>
          <a:p>
            <a:r>
              <a:rPr lang="en-US" b="1" dirty="0">
                <a:solidFill>
                  <a:schemeClr val="bg1"/>
                </a:solidFill>
              </a:rPr>
              <a:t>- The ANN was tuned to find the best architecture (number of layers, learning rate, </a:t>
            </a:r>
            <a:r>
              <a:rPr lang="en-US" b="1" dirty="0" err="1">
                <a:solidFill>
                  <a:schemeClr val="bg1"/>
                </a:solidFill>
              </a:rPr>
              <a:t>etc</a:t>
            </a:r>
            <a:r>
              <a:rPr lang="en-US" b="1" dirty="0">
                <a:solidFill>
                  <a:schemeClr val="bg1"/>
                </a:solidFill>
              </a:rPr>
              <a:t>) and was saved. The ANN was seeded in prediction to ensure reproducibility.</a:t>
            </a:r>
          </a:p>
          <a:p>
            <a:endParaRPr lang="en-US" b="1" dirty="0">
              <a:solidFill>
                <a:schemeClr val="bg1"/>
              </a:solidFill>
            </a:endParaRPr>
          </a:p>
        </p:txBody>
      </p:sp>
      <p:pic>
        <p:nvPicPr>
          <p:cNvPr id="9" name="Graphic 8" descr="Trophy">
            <a:extLst>
              <a:ext uri="{FF2B5EF4-FFF2-40B4-BE49-F238E27FC236}">
                <a16:creationId xmlns:a16="http://schemas.microsoft.com/office/drawing/2014/main" id="{57C8EADE-7C0F-A6A3-A49A-D937B8745E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9681" y="1510129"/>
            <a:ext cx="346807" cy="346807"/>
          </a:xfrm>
          <a:prstGeom prst="rect">
            <a:avLst/>
          </a:prstGeom>
        </p:spPr>
      </p:pic>
    </p:spTree>
    <p:extLst>
      <p:ext uri="{BB962C8B-B14F-4D97-AF65-F5344CB8AC3E}">
        <p14:creationId xmlns:p14="http://schemas.microsoft.com/office/powerpoint/2010/main" val="3710550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C060008-4384-4077-8905-22F535EF0748}"/>
              </a:ext>
            </a:extLst>
          </p:cNvPr>
          <p:cNvSpPr>
            <a:spLocks noGrp="1"/>
          </p:cNvSpPr>
          <p:nvPr>
            <p:ph type="sldNum" sz="quarter" idx="12"/>
          </p:nvPr>
        </p:nvSpPr>
        <p:spPr/>
        <p:txBody>
          <a:bodyPr/>
          <a:lstStyle/>
          <a:p>
            <a:fld id="{6C0DC5EE-E788-4909-8A84-628A09471DA7}" type="slidenum">
              <a:rPr lang="en-GB" smtClean="0"/>
              <a:pPr/>
              <a:t>2</a:t>
            </a:fld>
            <a:endParaRPr lang="en-GB" dirty="0"/>
          </a:p>
        </p:txBody>
      </p:sp>
      <p:cxnSp>
        <p:nvCxnSpPr>
          <p:cNvPr id="12" name="Straight Connector 11">
            <a:extLst>
              <a:ext uri="{FF2B5EF4-FFF2-40B4-BE49-F238E27FC236}">
                <a16:creationId xmlns:a16="http://schemas.microsoft.com/office/drawing/2014/main" id="{8BDA8CD0-D26B-423C-846E-485DE5AE7AAD}"/>
              </a:ext>
            </a:extLst>
          </p:cNvPr>
          <p:cNvCxnSpPr/>
          <p:nvPr/>
        </p:nvCxnSpPr>
        <p:spPr>
          <a:xfrm>
            <a:off x="3857625" y="6526442"/>
            <a:ext cx="7187746"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11401" y="226460"/>
            <a:ext cx="2362428" cy="584775"/>
          </a:xfrm>
          <a:prstGeom prst="rect">
            <a:avLst/>
          </a:prstGeom>
        </p:spPr>
        <p:txBody>
          <a:bodyPr wrap="square">
            <a:spAutoFit/>
          </a:bodyPr>
          <a:lstStyle/>
          <a:p>
            <a:r>
              <a:rPr lang="en-US" sz="3200" b="1" dirty="0">
                <a:solidFill>
                  <a:schemeClr val="bg1"/>
                </a:solidFill>
                <a:latin typeface="Arial Narrow" panose="020B0606020202030204" pitchFamily="34" charset="0"/>
                <a:ea typeface="Lato" panose="020F0502020204030203" pitchFamily="34" charset="0"/>
                <a:cs typeface="Lato" panose="020F0502020204030203" pitchFamily="34" charset="0"/>
              </a:rPr>
              <a:t>Outline</a:t>
            </a:r>
            <a:endParaRPr lang="en-US" sz="3200" dirty="0">
              <a:solidFill>
                <a:schemeClr val="bg1"/>
              </a:solidFill>
              <a:latin typeface="Arial Narrow" panose="020B0606020202030204" pitchFamily="34" charset="0"/>
              <a:ea typeface="Lato" panose="020F0502020204030203" pitchFamily="34" charset="0"/>
              <a:cs typeface="Lato" panose="020F0502020204030203" pitchFamily="34" charset="0"/>
            </a:endParaRPr>
          </a:p>
        </p:txBody>
      </p:sp>
      <p:sp>
        <p:nvSpPr>
          <p:cNvPr id="3" name="Content Placeholder 2">
            <a:extLst>
              <a:ext uri="{FF2B5EF4-FFF2-40B4-BE49-F238E27FC236}">
                <a16:creationId xmlns:a16="http://schemas.microsoft.com/office/drawing/2014/main" id="{1D37CF92-BE25-8FC1-2B3B-9DB6FAA54461}"/>
              </a:ext>
            </a:extLst>
          </p:cNvPr>
          <p:cNvSpPr>
            <a:spLocks noGrp="1"/>
          </p:cNvSpPr>
          <p:nvPr>
            <p:ph idx="1"/>
          </p:nvPr>
        </p:nvSpPr>
        <p:spPr>
          <a:xfrm>
            <a:off x="511401" y="1413487"/>
            <a:ext cx="11094446" cy="5125425"/>
          </a:xfrm>
        </p:spPr>
        <p:txBody>
          <a:bodyPr>
            <a:noAutofit/>
          </a:bodyPr>
          <a:lstStyle/>
          <a:p>
            <a:pPr>
              <a:lnSpc>
                <a:spcPct val="100000"/>
              </a:lnSpc>
              <a:buFontTx/>
              <a:buChar char="-"/>
            </a:pPr>
            <a:r>
              <a:rPr lang="en-US" sz="1800" b="1" dirty="0">
                <a:solidFill>
                  <a:srgbClr val="0C4C93"/>
                </a:solidFill>
                <a:latin typeface="Poppins" panose="00000500000000000000" pitchFamily="2" charset="0"/>
                <a:cs typeface="Poppins" panose="00000500000000000000" pitchFamily="2" charset="0"/>
              </a:rPr>
              <a:t>Problem Overview</a:t>
            </a:r>
            <a:endParaRPr lang="en-NG" sz="1800" b="1" dirty="0">
              <a:solidFill>
                <a:srgbClr val="0C4C93"/>
              </a:solidFill>
              <a:latin typeface="Poppins" panose="00000500000000000000" pitchFamily="2" charset="0"/>
              <a:cs typeface="Poppins" panose="00000500000000000000" pitchFamily="2" charset="0"/>
            </a:endParaRPr>
          </a:p>
          <a:p>
            <a:pPr>
              <a:lnSpc>
                <a:spcPct val="100000"/>
              </a:lnSpc>
              <a:buFontTx/>
              <a:buChar char="-"/>
            </a:pPr>
            <a:r>
              <a:rPr lang="en-US" sz="1800" b="1" dirty="0">
                <a:solidFill>
                  <a:srgbClr val="0C4C93"/>
                </a:solidFill>
                <a:latin typeface="Poppins" panose="00000500000000000000" pitchFamily="2" charset="0"/>
                <a:cs typeface="Poppins" panose="00000500000000000000" pitchFamily="2" charset="0"/>
              </a:rPr>
              <a:t>Research on the Problem/Dataset</a:t>
            </a:r>
          </a:p>
          <a:p>
            <a:pPr>
              <a:lnSpc>
                <a:spcPct val="100000"/>
              </a:lnSpc>
              <a:buFontTx/>
              <a:buChar char="-"/>
            </a:pPr>
            <a:r>
              <a:rPr lang="en-US" sz="1800" b="1" dirty="0">
                <a:solidFill>
                  <a:srgbClr val="0C4C93"/>
                </a:solidFill>
                <a:latin typeface="Poppins" panose="00000500000000000000" pitchFamily="2" charset="0"/>
                <a:cs typeface="Poppins" panose="00000500000000000000" pitchFamily="2" charset="0"/>
              </a:rPr>
              <a:t>Brief Introduction to Machine Learning</a:t>
            </a:r>
          </a:p>
          <a:p>
            <a:pPr lvl="1">
              <a:lnSpc>
                <a:spcPct val="100000"/>
              </a:lnSpc>
            </a:pPr>
            <a:r>
              <a:rPr lang="en-US" sz="1400" b="1" dirty="0">
                <a:solidFill>
                  <a:srgbClr val="0C4C93"/>
                </a:solidFill>
                <a:latin typeface="Poppins" panose="00000500000000000000" pitchFamily="2" charset="0"/>
                <a:cs typeface="Poppins" panose="00000500000000000000" pitchFamily="2" charset="0"/>
              </a:rPr>
              <a:t>Types of Machine Learning</a:t>
            </a:r>
          </a:p>
          <a:p>
            <a:pPr lvl="1">
              <a:lnSpc>
                <a:spcPct val="100000"/>
              </a:lnSpc>
            </a:pPr>
            <a:r>
              <a:rPr lang="en-US" sz="1400" b="1" dirty="0">
                <a:solidFill>
                  <a:srgbClr val="0C4C93"/>
                </a:solidFill>
                <a:latin typeface="Poppins" panose="00000500000000000000" pitchFamily="2" charset="0"/>
                <a:cs typeface="Poppins" panose="00000500000000000000" pitchFamily="2" charset="0"/>
              </a:rPr>
              <a:t>Time Series Forecasting</a:t>
            </a:r>
          </a:p>
          <a:p>
            <a:pPr lvl="1">
              <a:lnSpc>
                <a:spcPct val="100000"/>
              </a:lnSpc>
            </a:pPr>
            <a:r>
              <a:rPr lang="en-US" sz="1400" b="1" dirty="0">
                <a:solidFill>
                  <a:srgbClr val="0C4C93"/>
                </a:solidFill>
                <a:latin typeface="Poppins" panose="00000500000000000000" pitchFamily="2" charset="0"/>
                <a:cs typeface="Poppins" panose="00000500000000000000" pitchFamily="2" charset="0"/>
              </a:rPr>
              <a:t>Machine Learning Approach to the Problem</a:t>
            </a:r>
          </a:p>
          <a:p>
            <a:pPr>
              <a:lnSpc>
                <a:spcPct val="100000"/>
              </a:lnSpc>
              <a:buFontTx/>
              <a:buChar char="-"/>
            </a:pPr>
            <a:r>
              <a:rPr lang="en-US" sz="1800" b="1" dirty="0">
                <a:solidFill>
                  <a:srgbClr val="0C4C93"/>
                </a:solidFill>
                <a:latin typeface="Poppins" panose="00000500000000000000" pitchFamily="2" charset="0"/>
                <a:cs typeface="Poppins" panose="00000500000000000000" pitchFamily="2" charset="0"/>
              </a:rPr>
              <a:t>Machine Learning Flow</a:t>
            </a:r>
          </a:p>
          <a:p>
            <a:pPr lvl="1">
              <a:lnSpc>
                <a:spcPct val="100000"/>
              </a:lnSpc>
            </a:pPr>
            <a:r>
              <a:rPr lang="en-US" sz="1400" b="1" dirty="0">
                <a:solidFill>
                  <a:srgbClr val="0C4C93"/>
                </a:solidFill>
                <a:latin typeface="Poppins" panose="00000500000000000000" pitchFamily="2" charset="0"/>
                <a:cs typeface="Poppins" panose="00000500000000000000" pitchFamily="2" charset="0"/>
              </a:rPr>
              <a:t>Data Cleaning</a:t>
            </a:r>
          </a:p>
          <a:p>
            <a:pPr lvl="1">
              <a:lnSpc>
                <a:spcPct val="100000"/>
              </a:lnSpc>
            </a:pPr>
            <a:r>
              <a:rPr lang="en-US" sz="1400" b="1" dirty="0">
                <a:solidFill>
                  <a:srgbClr val="0C4C93"/>
                </a:solidFill>
                <a:latin typeface="Poppins" panose="00000500000000000000" pitchFamily="2" charset="0"/>
                <a:cs typeface="Poppins" panose="00000500000000000000" pitchFamily="2" charset="0"/>
              </a:rPr>
              <a:t>Exploratory Data Analysis (EDA)</a:t>
            </a:r>
          </a:p>
          <a:p>
            <a:pPr lvl="1">
              <a:lnSpc>
                <a:spcPct val="100000"/>
              </a:lnSpc>
            </a:pPr>
            <a:r>
              <a:rPr lang="en-US" sz="1400" b="1" dirty="0">
                <a:solidFill>
                  <a:srgbClr val="0C4C93"/>
                </a:solidFill>
                <a:latin typeface="Poppins" panose="00000500000000000000" pitchFamily="2" charset="0"/>
                <a:cs typeface="Poppins" panose="00000500000000000000" pitchFamily="2" charset="0"/>
              </a:rPr>
              <a:t>Feature Engineering</a:t>
            </a:r>
          </a:p>
          <a:p>
            <a:pPr lvl="1">
              <a:lnSpc>
                <a:spcPct val="100000"/>
              </a:lnSpc>
            </a:pPr>
            <a:r>
              <a:rPr lang="en-US" sz="1400" b="1" dirty="0">
                <a:solidFill>
                  <a:srgbClr val="0C4C93"/>
                </a:solidFill>
                <a:latin typeface="Poppins" panose="00000500000000000000" pitchFamily="2" charset="0"/>
                <a:cs typeface="Poppins" panose="00000500000000000000" pitchFamily="2" charset="0"/>
              </a:rPr>
              <a:t>Data Splitting</a:t>
            </a:r>
            <a:endParaRPr lang="en-NG" sz="1400" b="1" dirty="0">
              <a:solidFill>
                <a:srgbClr val="0C4C93"/>
              </a:solidFill>
              <a:latin typeface="Poppins" panose="00000500000000000000" pitchFamily="2" charset="0"/>
              <a:cs typeface="Poppins" panose="00000500000000000000" pitchFamily="2" charset="0"/>
            </a:endParaRPr>
          </a:p>
          <a:p>
            <a:pPr>
              <a:lnSpc>
                <a:spcPct val="100000"/>
              </a:lnSpc>
              <a:buFontTx/>
              <a:buChar char="-"/>
            </a:pPr>
            <a:r>
              <a:rPr lang="en-US" sz="1800" b="1" dirty="0">
                <a:solidFill>
                  <a:srgbClr val="0C4C93"/>
                </a:solidFill>
                <a:latin typeface="Poppins" panose="00000500000000000000" pitchFamily="2" charset="0"/>
                <a:cs typeface="Poppins" panose="00000500000000000000" pitchFamily="2" charset="0"/>
              </a:rPr>
              <a:t>Modeling</a:t>
            </a:r>
            <a:endParaRPr lang="en-NG" sz="1800" b="1" dirty="0">
              <a:solidFill>
                <a:srgbClr val="0C4C93"/>
              </a:solidFill>
              <a:latin typeface="Poppins" panose="00000500000000000000" pitchFamily="2" charset="0"/>
              <a:cs typeface="Poppins" panose="00000500000000000000" pitchFamily="2" charset="0"/>
            </a:endParaRPr>
          </a:p>
          <a:p>
            <a:pPr lvl="1">
              <a:lnSpc>
                <a:spcPct val="100000"/>
              </a:lnSpc>
            </a:pPr>
            <a:r>
              <a:rPr lang="en-US" sz="1400" b="1" dirty="0">
                <a:solidFill>
                  <a:srgbClr val="0C4C93"/>
                </a:solidFill>
                <a:latin typeface="Poppins" panose="00000500000000000000" pitchFamily="2" charset="0"/>
                <a:cs typeface="Poppins" panose="00000500000000000000" pitchFamily="2" charset="0"/>
              </a:rPr>
              <a:t>Hyperparameter Tuning</a:t>
            </a:r>
          </a:p>
          <a:p>
            <a:pPr lvl="1">
              <a:lnSpc>
                <a:spcPct val="100000"/>
              </a:lnSpc>
            </a:pPr>
            <a:r>
              <a:rPr lang="en-US" sz="1400" b="1" dirty="0">
                <a:solidFill>
                  <a:srgbClr val="0C4C93"/>
                </a:solidFill>
                <a:latin typeface="Poppins" panose="00000500000000000000" pitchFamily="2" charset="0"/>
                <a:cs typeface="Poppins" panose="00000500000000000000" pitchFamily="2" charset="0"/>
              </a:rPr>
              <a:t>Model Testing and Selection</a:t>
            </a:r>
          </a:p>
          <a:p>
            <a:pPr>
              <a:lnSpc>
                <a:spcPct val="100000"/>
              </a:lnSpc>
              <a:buFontTx/>
              <a:buChar char="-"/>
            </a:pPr>
            <a:r>
              <a:rPr lang="en-US" sz="1800" b="1" dirty="0">
                <a:solidFill>
                  <a:srgbClr val="0C4C93"/>
                </a:solidFill>
                <a:latin typeface="Poppins" panose="00000500000000000000" pitchFamily="2" charset="0"/>
                <a:cs typeface="Poppins" panose="00000500000000000000" pitchFamily="2" charset="0"/>
              </a:rPr>
              <a:t>Prediction Results</a:t>
            </a:r>
            <a:endParaRPr lang="en-NG" sz="1800" b="1" dirty="0">
              <a:solidFill>
                <a:srgbClr val="0C4C93"/>
              </a:solidFill>
              <a:latin typeface="Poppins" panose="00000500000000000000" pitchFamily="2" charset="0"/>
              <a:cs typeface="Poppins" panose="00000500000000000000" pitchFamily="2" charset="0"/>
            </a:endParaRPr>
          </a:p>
        </p:txBody>
      </p:sp>
      <p:pic>
        <p:nvPicPr>
          <p:cNvPr id="2" name="Picture 1" descr="A close up of a sign&#10;&#10;Description automatically generated">
            <a:extLst>
              <a:ext uri="{FF2B5EF4-FFF2-40B4-BE49-F238E27FC236}">
                <a16:creationId xmlns:a16="http://schemas.microsoft.com/office/drawing/2014/main" id="{F7527978-6814-6BA0-6FE0-3BEADACA6C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51756" y="6029460"/>
            <a:ext cx="708182" cy="365125"/>
          </a:xfrm>
          <a:prstGeom prst="rect">
            <a:avLst/>
          </a:prstGeom>
        </p:spPr>
      </p:pic>
    </p:spTree>
    <p:extLst>
      <p:ext uri="{BB962C8B-B14F-4D97-AF65-F5344CB8AC3E}">
        <p14:creationId xmlns:p14="http://schemas.microsoft.com/office/powerpoint/2010/main" val="2065444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C060008-4384-4077-8905-22F535EF0748}"/>
              </a:ext>
            </a:extLst>
          </p:cNvPr>
          <p:cNvSpPr>
            <a:spLocks noGrp="1"/>
          </p:cNvSpPr>
          <p:nvPr>
            <p:ph type="sldNum" sz="quarter" idx="12"/>
          </p:nvPr>
        </p:nvSpPr>
        <p:spPr/>
        <p:txBody>
          <a:bodyPr/>
          <a:lstStyle/>
          <a:p>
            <a:fld id="{6C0DC5EE-E788-4909-8A84-628A09471DA7}" type="slidenum">
              <a:rPr lang="en-GB" smtClean="0"/>
              <a:pPr/>
              <a:t>3</a:t>
            </a:fld>
            <a:endParaRPr lang="en-GB" dirty="0"/>
          </a:p>
        </p:txBody>
      </p:sp>
      <p:cxnSp>
        <p:nvCxnSpPr>
          <p:cNvPr id="12" name="Straight Connector 11">
            <a:extLst>
              <a:ext uri="{FF2B5EF4-FFF2-40B4-BE49-F238E27FC236}">
                <a16:creationId xmlns:a16="http://schemas.microsoft.com/office/drawing/2014/main" id="{8BDA8CD0-D26B-423C-846E-485DE5AE7AAD}"/>
              </a:ext>
            </a:extLst>
          </p:cNvPr>
          <p:cNvCxnSpPr/>
          <p:nvPr/>
        </p:nvCxnSpPr>
        <p:spPr>
          <a:xfrm>
            <a:off x="3857625" y="6526442"/>
            <a:ext cx="7187746"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11401" y="279214"/>
            <a:ext cx="3121367" cy="584775"/>
          </a:xfrm>
          <a:prstGeom prst="rect">
            <a:avLst/>
          </a:prstGeom>
        </p:spPr>
        <p:txBody>
          <a:bodyPr wrap="none">
            <a:spAutoFit/>
          </a:bodyPr>
          <a:lstStyle/>
          <a:p>
            <a:r>
              <a:rPr lang="en-US" sz="3200" b="1" dirty="0">
                <a:solidFill>
                  <a:schemeClr val="bg1"/>
                </a:solidFill>
                <a:latin typeface="Arial Narrow" panose="020B0606020202030204" pitchFamily="34" charset="0"/>
                <a:ea typeface="Lato" panose="020F0502020204030203" pitchFamily="34" charset="0"/>
                <a:cs typeface="Lato" panose="020F0502020204030203" pitchFamily="34" charset="0"/>
              </a:rPr>
              <a:t>Problem Overview</a:t>
            </a:r>
            <a:endParaRPr lang="en-US" sz="3200" dirty="0">
              <a:solidFill>
                <a:schemeClr val="bg1"/>
              </a:solidFill>
              <a:latin typeface="Arial Narrow" panose="020B0606020202030204" pitchFamily="34"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FBE9B690-351E-3365-5B0D-4A57BA818732}"/>
              </a:ext>
            </a:extLst>
          </p:cNvPr>
          <p:cNvSpPr txBox="1"/>
          <p:nvPr/>
        </p:nvSpPr>
        <p:spPr>
          <a:xfrm>
            <a:off x="5762810" y="1740877"/>
            <a:ext cx="5488946" cy="3376245"/>
          </a:xfrm>
          <a:prstGeom prst="rect">
            <a:avLst/>
          </a:prstGeom>
          <a:noFill/>
        </p:spPr>
        <p:txBody>
          <a:bodyPr wrap="square" rtlCol="0">
            <a:spAutoFit/>
          </a:bodyPr>
          <a:lstStyle/>
          <a:p>
            <a:pPr rtl="0">
              <a:lnSpc>
                <a:spcPct val="150000"/>
              </a:lnSpc>
              <a:spcBef>
                <a:spcPts val="0"/>
              </a:spcBef>
              <a:spcAft>
                <a:spcPts val="0"/>
              </a:spcAft>
            </a:pPr>
            <a:r>
              <a:rPr lang="en-US" dirty="0"/>
              <a:t>Accurate forecasting of oil, gas, and water production from an oil well is crucial for optimizing production strategies and ensuring efficient resource management in the oil and gas industry. By analyzing past production data and parameters related to an oil well, the aim was to apply the standard machine learning (ML) workflow to accurately forecast the production profile of oil, gas, and water.</a:t>
            </a:r>
            <a:endParaRPr lang="en-US" b="0" i="0" u="none" strike="noStrike" dirty="0">
              <a:solidFill>
                <a:schemeClr val="tx1">
                  <a:lumMod val="65000"/>
                  <a:lumOff val="35000"/>
                </a:schemeClr>
              </a:solidFill>
              <a:effectLst/>
              <a:latin typeface="Poppins" panose="00000500000000000000" pitchFamily="2" charset="0"/>
              <a:cs typeface="Poppins" panose="00000500000000000000" pitchFamily="2" charset="0"/>
            </a:endParaRPr>
          </a:p>
        </p:txBody>
      </p:sp>
      <p:pic>
        <p:nvPicPr>
          <p:cNvPr id="3" name="Picture 2">
            <a:extLst>
              <a:ext uri="{FF2B5EF4-FFF2-40B4-BE49-F238E27FC236}">
                <a16:creationId xmlns:a16="http://schemas.microsoft.com/office/drawing/2014/main" id="{C15EBA0A-DB25-90F5-44A3-C2ECD306AF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005" y="1327586"/>
            <a:ext cx="4590047" cy="4590047"/>
          </a:xfrm>
          <a:prstGeom prst="rect">
            <a:avLst/>
          </a:prstGeom>
        </p:spPr>
      </p:pic>
      <p:pic>
        <p:nvPicPr>
          <p:cNvPr id="4" name="Picture 3" descr="A close up of a sign&#10;&#10;Description automatically generated">
            <a:extLst>
              <a:ext uri="{FF2B5EF4-FFF2-40B4-BE49-F238E27FC236}">
                <a16:creationId xmlns:a16="http://schemas.microsoft.com/office/drawing/2014/main" id="{B65CD6EB-8523-B08F-F245-AB8E7AC6B1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1756" y="6029460"/>
            <a:ext cx="708182" cy="365125"/>
          </a:xfrm>
          <a:prstGeom prst="rect">
            <a:avLst/>
          </a:prstGeom>
        </p:spPr>
      </p:pic>
      <p:sp>
        <p:nvSpPr>
          <p:cNvPr id="6" name="TextBox 5">
            <a:extLst>
              <a:ext uri="{FF2B5EF4-FFF2-40B4-BE49-F238E27FC236}">
                <a16:creationId xmlns:a16="http://schemas.microsoft.com/office/drawing/2014/main" id="{784FD13A-195F-AA6D-9C19-E5DCF49C040D}"/>
              </a:ext>
            </a:extLst>
          </p:cNvPr>
          <p:cNvSpPr txBox="1"/>
          <p:nvPr/>
        </p:nvSpPr>
        <p:spPr>
          <a:xfrm>
            <a:off x="1171252" y="5917633"/>
            <a:ext cx="2686373" cy="369332"/>
          </a:xfrm>
          <a:prstGeom prst="rect">
            <a:avLst/>
          </a:prstGeom>
          <a:noFill/>
        </p:spPr>
        <p:txBody>
          <a:bodyPr wrap="square" rtlCol="0">
            <a:spAutoFit/>
          </a:bodyPr>
          <a:lstStyle/>
          <a:p>
            <a:r>
              <a:rPr lang="en-US" dirty="0">
                <a:solidFill>
                  <a:schemeClr val="bg1">
                    <a:lumMod val="65000"/>
                  </a:schemeClr>
                </a:solidFill>
              </a:rPr>
              <a:t>Generated using Ideogram</a:t>
            </a:r>
            <a:endParaRPr lang="en-GB" dirty="0">
              <a:solidFill>
                <a:schemeClr val="bg1">
                  <a:lumMod val="65000"/>
                </a:schemeClr>
              </a:solidFill>
            </a:endParaRPr>
          </a:p>
        </p:txBody>
      </p:sp>
    </p:spTree>
    <p:extLst>
      <p:ext uri="{BB962C8B-B14F-4D97-AF65-F5344CB8AC3E}">
        <p14:creationId xmlns:p14="http://schemas.microsoft.com/office/powerpoint/2010/main" val="2180985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7" name="Table 146">
            <a:extLst>
              <a:ext uri="{FF2B5EF4-FFF2-40B4-BE49-F238E27FC236}">
                <a16:creationId xmlns:a16="http://schemas.microsoft.com/office/drawing/2014/main" id="{703D7608-774F-EEE4-77CE-EEBECD73E2B1}"/>
              </a:ext>
            </a:extLst>
          </p:cNvPr>
          <p:cNvGraphicFramePr>
            <a:graphicFrameLocks noGrp="1"/>
          </p:cNvGraphicFramePr>
          <p:nvPr>
            <p:extLst>
              <p:ext uri="{D42A27DB-BD31-4B8C-83A1-F6EECF244321}">
                <p14:modId xmlns:p14="http://schemas.microsoft.com/office/powerpoint/2010/main" val="732331852"/>
              </p:ext>
            </p:extLst>
          </p:nvPr>
        </p:nvGraphicFramePr>
        <p:xfrm>
          <a:off x="4196675" y="4973876"/>
          <a:ext cx="3807787" cy="1767840"/>
        </p:xfrm>
        <a:graphic>
          <a:graphicData uri="http://schemas.openxmlformats.org/drawingml/2006/table">
            <a:tbl>
              <a:tblPr firstRow="1" bandRow="1">
                <a:tableStyleId>{93296810-A885-4BE3-A3E7-6D5BEEA58F35}</a:tableStyleId>
              </a:tblPr>
              <a:tblGrid>
                <a:gridCol w="1509194">
                  <a:extLst>
                    <a:ext uri="{9D8B030D-6E8A-4147-A177-3AD203B41FA5}">
                      <a16:colId xmlns:a16="http://schemas.microsoft.com/office/drawing/2014/main" val="3964004318"/>
                    </a:ext>
                  </a:extLst>
                </a:gridCol>
                <a:gridCol w="2298593">
                  <a:extLst>
                    <a:ext uri="{9D8B030D-6E8A-4147-A177-3AD203B41FA5}">
                      <a16:colId xmlns:a16="http://schemas.microsoft.com/office/drawing/2014/main" val="1896255162"/>
                    </a:ext>
                  </a:extLst>
                </a:gridCol>
              </a:tblGrid>
              <a:tr h="218595">
                <a:tc>
                  <a:txBody>
                    <a:bodyPr/>
                    <a:lstStyle/>
                    <a:p>
                      <a:r>
                        <a:rPr lang="en-US" sz="1400" dirty="0"/>
                        <a:t>Feature</a:t>
                      </a:r>
                      <a:endParaRPr lang="en-GB" sz="1400" dirty="0"/>
                    </a:p>
                  </a:txBody>
                  <a:tcPr/>
                </a:tc>
                <a:tc>
                  <a:txBody>
                    <a:bodyPr/>
                    <a:lstStyle/>
                    <a:p>
                      <a:r>
                        <a:rPr lang="en-US" sz="1400" dirty="0"/>
                        <a:t>Description</a:t>
                      </a:r>
                      <a:endParaRPr lang="en-GB" sz="1400" dirty="0"/>
                    </a:p>
                  </a:txBody>
                  <a:tcPr/>
                </a:tc>
                <a:extLst>
                  <a:ext uri="{0D108BD9-81ED-4DB2-BD59-A6C34878D82A}">
                    <a16:rowId xmlns:a16="http://schemas.microsoft.com/office/drawing/2014/main" val="3260284057"/>
                  </a:ext>
                </a:extLst>
              </a:tr>
              <a:tr h="491838">
                <a:tc>
                  <a:txBody>
                    <a:bodyPr/>
                    <a:lstStyle/>
                    <a:p>
                      <a:r>
                        <a:rPr lang="en-US" sz="1300" b="1" dirty="0" err="1">
                          <a:sym typeface="Lato"/>
                        </a:rPr>
                        <a:t>WellBore</a:t>
                      </a:r>
                      <a:r>
                        <a:rPr lang="en-US" sz="1300" b="1" dirty="0">
                          <a:sym typeface="Lato"/>
                        </a:rPr>
                        <a:t> Name</a:t>
                      </a:r>
                      <a:endParaRPr lang="en-GB"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Lato"/>
                        </a:rPr>
                        <a:t>Name of the bore. Useful for identifying patterns across the different wells.</a:t>
                      </a:r>
                      <a:endParaRPr lang="en-US" sz="1200" dirty="0">
                        <a:ea typeface="Lato"/>
                        <a:cs typeface="Lato"/>
                        <a:sym typeface="Lato"/>
                      </a:endParaRPr>
                    </a:p>
                  </a:txBody>
                  <a:tcPr/>
                </a:tc>
                <a:extLst>
                  <a:ext uri="{0D108BD9-81ED-4DB2-BD59-A6C34878D82A}">
                    <a16:rowId xmlns:a16="http://schemas.microsoft.com/office/drawing/2014/main" val="2901103656"/>
                  </a:ext>
                </a:extLst>
              </a:tr>
              <a:tr h="710433">
                <a:tc>
                  <a:txBody>
                    <a:bodyPr/>
                    <a:lstStyle/>
                    <a:p>
                      <a:r>
                        <a:rPr lang="en-US" sz="1300" b="1" dirty="0">
                          <a:sym typeface="Lato"/>
                        </a:rPr>
                        <a:t>AVG WHP (PSI)</a:t>
                      </a:r>
                      <a:endParaRPr lang="en-GB"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ym typeface="Lato"/>
                        </a:rPr>
                        <a:t>Flow pressure at the wellhead. This is a relevant feature for oil and gas production.</a:t>
                      </a:r>
                    </a:p>
                    <a:p>
                      <a:endParaRPr lang="en-GB" sz="1200" dirty="0"/>
                    </a:p>
                  </a:txBody>
                  <a:tcPr/>
                </a:tc>
                <a:extLst>
                  <a:ext uri="{0D108BD9-81ED-4DB2-BD59-A6C34878D82A}">
                    <a16:rowId xmlns:a16="http://schemas.microsoft.com/office/drawing/2014/main" val="3569012994"/>
                  </a:ext>
                </a:extLst>
              </a:tr>
            </a:tbl>
          </a:graphicData>
        </a:graphic>
      </p:graphicFrame>
      <p:sp>
        <p:nvSpPr>
          <p:cNvPr id="9" name="Rectangle 8"/>
          <p:cNvSpPr/>
          <p:nvPr/>
        </p:nvSpPr>
        <p:spPr>
          <a:xfrm>
            <a:off x="540558" y="331557"/>
            <a:ext cx="5554726" cy="584775"/>
          </a:xfrm>
          <a:prstGeom prst="rect">
            <a:avLst/>
          </a:prstGeom>
        </p:spPr>
        <p:txBody>
          <a:bodyPr wrap="none">
            <a:spAutoFit/>
          </a:bodyPr>
          <a:lstStyle/>
          <a:p>
            <a:r>
              <a:rPr lang="en-US" sz="3200" b="1" dirty="0">
                <a:solidFill>
                  <a:schemeClr val="bg1"/>
                </a:solidFill>
                <a:latin typeface="Arial Narrow" panose="020B0606020202030204" pitchFamily="34" charset="0"/>
                <a:ea typeface="Lato" panose="020F0502020204030203" pitchFamily="34" charset="0"/>
                <a:cs typeface="Lato" panose="020F0502020204030203" pitchFamily="34" charset="0"/>
              </a:rPr>
              <a:t>Research on the Problem/Dataset</a:t>
            </a:r>
            <a:endParaRPr lang="en-US" sz="3200" dirty="0">
              <a:solidFill>
                <a:schemeClr val="bg1"/>
              </a:solidFill>
              <a:latin typeface="Arial Narrow" panose="020B0606020202030204" pitchFamily="34" charset="0"/>
              <a:ea typeface="Lato" panose="020F0502020204030203" pitchFamily="34" charset="0"/>
              <a:cs typeface="Lato" panose="020F0502020204030203" pitchFamily="34" charset="0"/>
            </a:endParaRPr>
          </a:p>
        </p:txBody>
      </p:sp>
      <p:sp>
        <p:nvSpPr>
          <p:cNvPr id="3" name="Content Placeholder 2">
            <a:extLst>
              <a:ext uri="{FF2B5EF4-FFF2-40B4-BE49-F238E27FC236}">
                <a16:creationId xmlns:a16="http://schemas.microsoft.com/office/drawing/2014/main" id="{1D37CF92-BE25-8FC1-2B3B-9DB6FAA54461}"/>
              </a:ext>
            </a:extLst>
          </p:cNvPr>
          <p:cNvSpPr>
            <a:spLocks noGrp="1"/>
          </p:cNvSpPr>
          <p:nvPr>
            <p:ph idx="1"/>
          </p:nvPr>
        </p:nvSpPr>
        <p:spPr>
          <a:xfrm>
            <a:off x="783074" y="1454049"/>
            <a:ext cx="11053341" cy="4307443"/>
          </a:xfrm>
        </p:spPr>
        <p:txBody>
          <a:bodyPr>
            <a:normAutofit/>
          </a:bodyPr>
          <a:lstStyle/>
          <a:p>
            <a:pPr marL="0" indent="0">
              <a:lnSpc>
                <a:spcPct val="170000"/>
              </a:lnSpc>
              <a:buNone/>
            </a:pPr>
            <a:endParaRPr lang="en-US" sz="1600" dirty="0">
              <a:solidFill>
                <a:srgbClr val="0C4C93"/>
              </a:solidFill>
              <a:latin typeface="Poppins" panose="00000500000000000000" pitchFamily="2" charset="0"/>
              <a:cs typeface="Poppins" panose="00000500000000000000" pitchFamily="2" charset="0"/>
            </a:endParaRPr>
          </a:p>
          <a:p>
            <a:pPr marL="0" indent="0">
              <a:buNone/>
            </a:pPr>
            <a:endParaRPr lang="en-US" sz="1600" dirty="0">
              <a:solidFill>
                <a:schemeClr val="tx1">
                  <a:lumMod val="65000"/>
                  <a:lumOff val="35000"/>
                </a:schemeClr>
              </a:solidFill>
              <a:latin typeface="Poppins" panose="00000500000000000000" pitchFamily="2" charset="0"/>
              <a:cs typeface="Poppins" panose="00000500000000000000" pitchFamily="2" charset="0"/>
            </a:endParaRPr>
          </a:p>
        </p:txBody>
      </p:sp>
      <p:sp>
        <p:nvSpPr>
          <p:cNvPr id="211" name="Google Shape;62;p14">
            <a:extLst>
              <a:ext uri="{FF2B5EF4-FFF2-40B4-BE49-F238E27FC236}">
                <a16:creationId xmlns:a16="http://schemas.microsoft.com/office/drawing/2014/main" id="{5D2645B4-39C3-4B3D-B48E-07C02E8FC37F}"/>
              </a:ext>
            </a:extLst>
          </p:cNvPr>
          <p:cNvSpPr/>
          <p:nvPr/>
        </p:nvSpPr>
        <p:spPr>
          <a:xfrm rot="16200000">
            <a:off x="2471690" y="2611835"/>
            <a:ext cx="1555603" cy="3480374"/>
          </a:xfrm>
          <a:custGeom>
            <a:avLst/>
            <a:gdLst/>
            <a:ahLst/>
            <a:cxnLst/>
            <a:rect l="l" t="t" r="r" b="b"/>
            <a:pathLst>
              <a:path w="87" h="173" extrusionOk="0">
                <a:moveTo>
                  <a:pt x="87" y="39"/>
                </a:moveTo>
                <a:cubicBezTo>
                  <a:pt x="87" y="0"/>
                  <a:pt x="87" y="0"/>
                  <a:pt x="87" y="0"/>
                </a:cubicBezTo>
                <a:cubicBezTo>
                  <a:pt x="39" y="0"/>
                  <a:pt x="0" y="38"/>
                  <a:pt x="0" y="86"/>
                </a:cubicBezTo>
                <a:cubicBezTo>
                  <a:pt x="0" y="113"/>
                  <a:pt x="13" y="138"/>
                  <a:pt x="32" y="154"/>
                </a:cubicBezTo>
                <a:cubicBezTo>
                  <a:pt x="47" y="166"/>
                  <a:pt x="66" y="173"/>
                  <a:pt x="87" y="173"/>
                </a:cubicBezTo>
                <a:cubicBezTo>
                  <a:pt x="87" y="134"/>
                  <a:pt x="87" y="134"/>
                  <a:pt x="87" y="134"/>
                </a:cubicBezTo>
                <a:cubicBezTo>
                  <a:pt x="61" y="134"/>
                  <a:pt x="40" y="113"/>
                  <a:pt x="40" y="86"/>
                </a:cubicBezTo>
                <a:cubicBezTo>
                  <a:pt x="40" y="60"/>
                  <a:pt x="61" y="39"/>
                  <a:pt x="87" y="39"/>
                </a:cubicBezTo>
                <a:close/>
              </a:path>
            </a:pathLst>
          </a:custGeom>
          <a:solidFill>
            <a:schemeClr val="accent1"/>
          </a:solidFill>
          <a:ln>
            <a:noFill/>
          </a:ln>
        </p:spPr>
        <p:txBody>
          <a:bodyPr spcFirstLastPara="1" wrap="square" lIns="34350" tIns="17175" rIns="34350" bIns="17175"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sp>
        <p:nvSpPr>
          <p:cNvPr id="212" name="Google Shape;63;p14">
            <a:extLst>
              <a:ext uri="{FF2B5EF4-FFF2-40B4-BE49-F238E27FC236}">
                <a16:creationId xmlns:a16="http://schemas.microsoft.com/office/drawing/2014/main" id="{E7B7825A-B732-4CE1-9FD0-F992F6ABDF61}"/>
              </a:ext>
            </a:extLst>
          </p:cNvPr>
          <p:cNvSpPr/>
          <p:nvPr/>
        </p:nvSpPr>
        <p:spPr>
          <a:xfrm rot="16200000">
            <a:off x="2576898" y="3011262"/>
            <a:ext cx="1088083" cy="1089716"/>
          </a:xfrm>
          <a:prstGeom prst="ellipse">
            <a:avLst/>
          </a:prstGeom>
          <a:solidFill>
            <a:srgbClr val="EBF2F7"/>
          </a:solidFill>
          <a:ln>
            <a:noFill/>
          </a:ln>
        </p:spPr>
        <p:txBody>
          <a:bodyPr spcFirstLastPara="1" wrap="square" lIns="34350" tIns="17175" rIns="34350" bIns="17175"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sp>
        <p:nvSpPr>
          <p:cNvPr id="215" name="Google Shape;66;p14">
            <a:extLst>
              <a:ext uri="{FF2B5EF4-FFF2-40B4-BE49-F238E27FC236}">
                <a16:creationId xmlns:a16="http://schemas.microsoft.com/office/drawing/2014/main" id="{B92CCE40-FDA9-4285-81E8-D3896D502CE1}"/>
              </a:ext>
            </a:extLst>
          </p:cNvPr>
          <p:cNvSpPr/>
          <p:nvPr/>
        </p:nvSpPr>
        <p:spPr>
          <a:xfrm rot="5400000">
            <a:off x="5179238" y="993014"/>
            <a:ext cx="1555602" cy="3474083"/>
          </a:xfrm>
          <a:custGeom>
            <a:avLst/>
            <a:gdLst/>
            <a:ahLst/>
            <a:cxnLst/>
            <a:rect l="l" t="t" r="r" b="b"/>
            <a:pathLst>
              <a:path w="87" h="174" extrusionOk="0">
                <a:moveTo>
                  <a:pt x="87" y="40"/>
                </a:moveTo>
                <a:cubicBezTo>
                  <a:pt x="87" y="0"/>
                  <a:pt x="87" y="0"/>
                  <a:pt x="87" y="0"/>
                </a:cubicBezTo>
                <a:cubicBezTo>
                  <a:pt x="66" y="0"/>
                  <a:pt x="47" y="8"/>
                  <a:pt x="32" y="20"/>
                </a:cubicBezTo>
                <a:cubicBezTo>
                  <a:pt x="13" y="36"/>
                  <a:pt x="0" y="60"/>
                  <a:pt x="0" y="87"/>
                </a:cubicBezTo>
                <a:cubicBezTo>
                  <a:pt x="0" y="114"/>
                  <a:pt x="13" y="138"/>
                  <a:pt x="32" y="154"/>
                </a:cubicBezTo>
                <a:cubicBezTo>
                  <a:pt x="47" y="166"/>
                  <a:pt x="66" y="174"/>
                  <a:pt x="87" y="174"/>
                </a:cubicBezTo>
                <a:cubicBezTo>
                  <a:pt x="87" y="134"/>
                  <a:pt x="87" y="134"/>
                  <a:pt x="87" y="134"/>
                </a:cubicBezTo>
                <a:cubicBezTo>
                  <a:pt x="61" y="134"/>
                  <a:pt x="40" y="113"/>
                  <a:pt x="40" y="87"/>
                </a:cubicBezTo>
                <a:cubicBezTo>
                  <a:pt x="40" y="61"/>
                  <a:pt x="61" y="40"/>
                  <a:pt x="87" y="40"/>
                </a:cubicBezTo>
                <a:close/>
              </a:path>
            </a:pathLst>
          </a:custGeom>
          <a:solidFill>
            <a:schemeClr val="accent6"/>
          </a:solidFill>
          <a:ln>
            <a:noFill/>
          </a:ln>
        </p:spPr>
        <p:txBody>
          <a:bodyPr spcFirstLastPara="1" wrap="square" lIns="34350" tIns="17175" rIns="34350" bIns="17175"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sp>
        <p:nvSpPr>
          <p:cNvPr id="216" name="Google Shape;67;p14">
            <a:extLst>
              <a:ext uri="{FF2B5EF4-FFF2-40B4-BE49-F238E27FC236}">
                <a16:creationId xmlns:a16="http://schemas.microsoft.com/office/drawing/2014/main" id="{FDCA0A02-A9F3-4935-938E-CFC4C18ACF4C}"/>
              </a:ext>
            </a:extLst>
          </p:cNvPr>
          <p:cNvSpPr/>
          <p:nvPr/>
        </p:nvSpPr>
        <p:spPr>
          <a:xfrm rot="16200000">
            <a:off x="5711420" y="3034266"/>
            <a:ext cx="1088083" cy="1071594"/>
          </a:xfrm>
          <a:prstGeom prst="ellipse">
            <a:avLst/>
          </a:prstGeom>
          <a:solidFill>
            <a:srgbClr val="EBF2F7"/>
          </a:solidFill>
          <a:ln>
            <a:noFill/>
          </a:ln>
        </p:spPr>
        <p:txBody>
          <a:bodyPr spcFirstLastPara="1" wrap="square" lIns="34350" tIns="17175" rIns="34350" bIns="17175"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sp>
        <p:nvSpPr>
          <p:cNvPr id="219" name="Google Shape;70;p14">
            <a:extLst>
              <a:ext uri="{FF2B5EF4-FFF2-40B4-BE49-F238E27FC236}">
                <a16:creationId xmlns:a16="http://schemas.microsoft.com/office/drawing/2014/main" id="{BB2B75BD-F336-4916-A802-67885C904DCB}"/>
              </a:ext>
            </a:extLst>
          </p:cNvPr>
          <p:cNvSpPr/>
          <p:nvPr/>
        </p:nvSpPr>
        <p:spPr>
          <a:xfrm rot="16200000">
            <a:off x="7863688" y="2612475"/>
            <a:ext cx="1555604" cy="3471510"/>
          </a:xfrm>
          <a:custGeom>
            <a:avLst/>
            <a:gdLst/>
            <a:ahLst/>
            <a:cxnLst/>
            <a:rect l="l" t="t" r="r" b="b"/>
            <a:pathLst>
              <a:path w="87" h="173" extrusionOk="0">
                <a:moveTo>
                  <a:pt x="87" y="39"/>
                </a:moveTo>
                <a:cubicBezTo>
                  <a:pt x="87" y="0"/>
                  <a:pt x="87" y="0"/>
                  <a:pt x="87" y="0"/>
                </a:cubicBezTo>
                <a:cubicBezTo>
                  <a:pt x="66" y="0"/>
                  <a:pt x="47" y="7"/>
                  <a:pt x="32" y="19"/>
                </a:cubicBezTo>
                <a:cubicBezTo>
                  <a:pt x="13" y="35"/>
                  <a:pt x="0" y="60"/>
                  <a:pt x="0" y="87"/>
                </a:cubicBezTo>
                <a:cubicBezTo>
                  <a:pt x="0" y="135"/>
                  <a:pt x="39" y="173"/>
                  <a:pt x="87" y="173"/>
                </a:cubicBezTo>
                <a:cubicBezTo>
                  <a:pt x="87" y="134"/>
                  <a:pt x="87" y="134"/>
                  <a:pt x="87" y="134"/>
                </a:cubicBezTo>
                <a:cubicBezTo>
                  <a:pt x="61" y="134"/>
                  <a:pt x="40" y="113"/>
                  <a:pt x="40" y="87"/>
                </a:cubicBezTo>
                <a:cubicBezTo>
                  <a:pt x="40" y="60"/>
                  <a:pt x="61" y="39"/>
                  <a:pt x="87" y="39"/>
                </a:cubicBezTo>
                <a:close/>
              </a:path>
            </a:pathLst>
          </a:custGeom>
          <a:solidFill>
            <a:schemeClr val="accent2"/>
          </a:solidFill>
          <a:ln>
            <a:noFill/>
          </a:ln>
        </p:spPr>
        <p:txBody>
          <a:bodyPr spcFirstLastPara="1" wrap="square" lIns="34350" tIns="17175" rIns="34350" bIns="17175"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cxnSp>
        <p:nvCxnSpPr>
          <p:cNvPr id="153" name="Google Shape;72;p14">
            <a:extLst>
              <a:ext uri="{FF2B5EF4-FFF2-40B4-BE49-F238E27FC236}">
                <a16:creationId xmlns:a16="http://schemas.microsoft.com/office/drawing/2014/main" id="{0721F235-4C0E-471D-A096-FAC1A35AB06C}"/>
              </a:ext>
            </a:extLst>
          </p:cNvPr>
          <p:cNvCxnSpPr/>
          <p:nvPr/>
        </p:nvCxnSpPr>
        <p:spPr>
          <a:xfrm rot="10800000">
            <a:off x="5941935" y="1397444"/>
            <a:ext cx="3145" cy="493795"/>
          </a:xfrm>
          <a:prstGeom prst="straightConnector1">
            <a:avLst/>
          </a:prstGeom>
          <a:noFill/>
          <a:ln w="44450" cap="flat" cmpd="sng">
            <a:solidFill>
              <a:srgbClr val="7F7F7F"/>
            </a:solidFill>
            <a:prstDash val="dot"/>
            <a:round/>
            <a:headEnd type="oval" w="med" len="med"/>
            <a:tailEnd type="oval" w="med" len="med"/>
          </a:ln>
        </p:spPr>
      </p:cxnSp>
      <p:grpSp>
        <p:nvGrpSpPr>
          <p:cNvPr id="154" name="Google Shape;73;p14">
            <a:extLst>
              <a:ext uri="{FF2B5EF4-FFF2-40B4-BE49-F238E27FC236}">
                <a16:creationId xmlns:a16="http://schemas.microsoft.com/office/drawing/2014/main" id="{6994296F-03C3-43E3-9100-A8976A6131DA}"/>
              </a:ext>
            </a:extLst>
          </p:cNvPr>
          <p:cNvGrpSpPr/>
          <p:nvPr/>
        </p:nvGrpSpPr>
        <p:grpSpPr>
          <a:xfrm>
            <a:off x="2692127" y="3225326"/>
            <a:ext cx="1215741" cy="1213919"/>
            <a:chOff x="17008473" y="8263156"/>
            <a:chExt cx="5452843" cy="5452843"/>
          </a:xfrm>
        </p:grpSpPr>
        <p:pic>
          <p:nvPicPr>
            <p:cNvPr id="201" name="Google Shape;74;p14">
              <a:extLst>
                <a:ext uri="{FF2B5EF4-FFF2-40B4-BE49-F238E27FC236}">
                  <a16:creationId xmlns:a16="http://schemas.microsoft.com/office/drawing/2014/main" id="{BA380F36-D404-478D-A239-181554A58B8D}"/>
                </a:ext>
              </a:extLst>
            </p:cNvPr>
            <p:cNvPicPr preferRelativeResize="0"/>
            <p:nvPr/>
          </p:nvPicPr>
          <p:blipFill rotWithShape="1">
            <a:blip r:embed="rId2">
              <a:alphaModFix/>
            </a:blip>
            <a:srcRect/>
            <a:stretch/>
          </p:blipFill>
          <p:spPr>
            <a:xfrm>
              <a:off x="17008473" y="8263156"/>
              <a:ext cx="5452843" cy="5452843"/>
            </a:xfrm>
            <a:prstGeom prst="rect">
              <a:avLst/>
            </a:prstGeom>
            <a:noFill/>
            <a:ln>
              <a:noFill/>
            </a:ln>
          </p:spPr>
        </p:pic>
        <p:grpSp>
          <p:nvGrpSpPr>
            <p:cNvPr id="203" name="Google Shape;76;p14">
              <a:extLst>
                <a:ext uri="{FF2B5EF4-FFF2-40B4-BE49-F238E27FC236}">
                  <a16:creationId xmlns:a16="http://schemas.microsoft.com/office/drawing/2014/main" id="{09859765-01C5-470F-ADBB-CDAB60A33D65}"/>
                </a:ext>
              </a:extLst>
            </p:cNvPr>
            <p:cNvGrpSpPr/>
            <p:nvPr/>
          </p:nvGrpSpPr>
          <p:grpSpPr>
            <a:xfrm>
              <a:off x="19136293" y="9762068"/>
              <a:ext cx="1483248" cy="1486937"/>
              <a:chOff x="17129510" y="11525194"/>
              <a:chExt cx="638176" cy="639763"/>
            </a:xfrm>
          </p:grpSpPr>
          <p:sp>
            <p:nvSpPr>
              <p:cNvPr id="204" name="Google Shape;77;p14">
                <a:extLst>
                  <a:ext uri="{FF2B5EF4-FFF2-40B4-BE49-F238E27FC236}">
                    <a16:creationId xmlns:a16="http://schemas.microsoft.com/office/drawing/2014/main" id="{B4A0B687-40CE-4BD2-8C2B-3FF73EBE446B}"/>
                  </a:ext>
                </a:extLst>
              </p:cNvPr>
              <p:cNvSpPr/>
              <p:nvPr/>
            </p:nvSpPr>
            <p:spPr>
              <a:xfrm>
                <a:off x="17129510" y="11525194"/>
                <a:ext cx="638176" cy="639763"/>
              </a:xfrm>
              <a:custGeom>
                <a:avLst/>
                <a:gdLst/>
                <a:ahLst/>
                <a:cxnLst/>
                <a:rect l="l" t="t" r="r" b="b"/>
                <a:pathLst>
                  <a:path w="67" h="67" extrusionOk="0">
                    <a:moveTo>
                      <a:pt x="59" y="5"/>
                    </a:moveTo>
                    <a:cubicBezTo>
                      <a:pt x="52" y="5"/>
                      <a:pt x="52" y="5"/>
                      <a:pt x="52" y="5"/>
                    </a:cubicBezTo>
                    <a:cubicBezTo>
                      <a:pt x="52" y="2"/>
                      <a:pt x="52" y="2"/>
                      <a:pt x="52" y="2"/>
                    </a:cubicBezTo>
                    <a:cubicBezTo>
                      <a:pt x="52" y="1"/>
                      <a:pt x="51" y="0"/>
                      <a:pt x="50" y="0"/>
                    </a:cubicBezTo>
                    <a:cubicBezTo>
                      <a:pt x="49" y="0"/>
                      <a:pt x="49" y="1"/>
                      <a:pt x="49" y="2"/>
                    </a:cubicBezTo>
                    <a:cubicBezTo>
                      <a:pt x="49" y="5"/>
                      <a:pt x="49" y="5"/>
                      <a:pt x="49" y="5"/>
                    </a:cubicBezTo>
                    <a:cubicBezTo>
                      <a:pt x="18" y="5"/>
                      <a:pt x="18" y="5"/>
                      <a:pt x="18" y="5"/>
                    </a:cubicBezTo>
                    <a:cubicBezTo>
                      <a:pt x="18" y="2"/>
                      <a:pt x="18" y="2"/>
                      <a:pt x="18" y="2"/>
                    </a:cubicBezTo>
                    <a:cubicBezTo>
                      <a:pt x="18" y="1"/>
                      <a:pt x="17" y="0"/>
                      <a:pt x="16" y="0"/>
                    </a:cubicBezTo>
                    <a:cubicBezTo>
                      <a:pt x="15" y="0"/>
                      <a:pt x="14" y="1"/>
                      <a:pt x="14" y="2"/>
                    </a:cubicBezTo>
                    <a:cubicBezTo>
                      <a:pt x="14" y="5"/>
                      <a:pt x="14" y="5"/>
                      <a:pt x="14" y="5"/>
                    </a:cubicBezTo>
                    <a:cubicBezTo>
                      <a:pt x="8" y="5"/>
                      <a:pt x="8" y="5"/>
                      <a:pt x="8" y="5"/>
                    </a:cubicBezTo>
                    <a:cubicBezTo>
                      <a:pt x="3" y="5"/>
                      <a:pt x="0" y="8"/>
                      <a:pt x="0" y="13"/>
                    </a:cubicBezTo>
                    <a:cubicBezTo>
                      <a:pt x="0" y="59"/>
                      <a:pt x="0" y="59"/>
                      <a:pt x="0" y="59"/>
                    </a:cubicBezTo>
                    <a:cubicBezTo>
                      <a:pt x="0" y="63"/>
                      <a:pt x="3" y="67"/>
                      <a:pt x="8" y="67"/>
                    </a:cubicBezTo>
                    <a:cubicBezTo>
                      <a:pt x="59" y="67"/>
                      <a:pt x="59" y="67"/>
                      <a:pt x="59" y="67"/>
                    </a:cubicBezTo>
                    <a:cubicBezTo>
                      <a:pt x="63" y="67"/>
                      <a:pt x="67" y="63"/>
                      <a:pt x="67" y="59"/>
                    </a:cubicBezTo>
                    <a:cubicBezTo>
                      <a:pt x="67" y="13"/>
                      <a:pt x="67" y="13"/>
                      <a:pt x="67" y="13"/>
                    </a:cubicBezTo>
                    <a:cubicBezTo>
                      <a:pt x="67" y="8"/>
                      <a:pt x="63" y="5"/>
                      <a:pt x="59" y="5"/>
                    </a:cubicBezTo>
                    <a:close/>
                    <a:moveTo>
                      <a:pt x="63" y="59"/>
                    </a:moveTo>
                    <a:cubicBezTo>
                      <a:pt x="63" y="61"/>
                      <a:pt x="61" y="63"/>
                      <a:pt x="59" y="63"/>
                    </a:cubicBezTo>
                    <a:cubicBezTo>
                      <a:pt x="8" y="63"/>
                      <a:pt x="8" y="63"/>
                      <a:pt x="8" y="63"/>
                    </a:cubicBezTo>
                    <a:cubicBezTo>
                      <a:pt x="5" y="63"/>
                      <a:pt x="3" y="61"/>
                      <a:pt x="3" y="59"/>
                    </a:cubicBezTo>
                    <a:cubicBezTo>
                      <a:pt x="3" y="21"/>
                      <a:pt x="3" y="21"/>
                      <a:pt x="3" y="21"/>
                    </a:cubicBezTo>
                    <a:cubicBezTo>
                      <a:pt x="63" y="21"/>
                      <a:pt x="63" y="21"/>
                      <a:pt x="63" y="21"/>
                    </a:cubicBezTo>
                    <a:lnTo>
                      <a:pt x="63" y="59"/>
                    </a:lnTo>
                    <a:close/>
                    <a:moveTo>
                      <a:pt x="63" y="17"/>
                    </a:moveTo>
                    <a:cubicBezTo>
                      <a:pt x="3" y="17"/>
                      <a:pt x="3" y="17"/>
                      <a:pt x="3" y="17"/>
                    </a:cubicBezTo>
                    <a:cubicBezTo>
                      <a:pt x="3" y="13"/>
                      <a:pt x="3" y="13"/>
                      <a:pt x="3" y="13"/>
                    </a:cubicBezTo>
                    <a:cubicBezTo>
                      <a:pt x="3" y="10"/>
                      <a:pt x="5" y="8"/>
                      <a:pt x="8" y="8"/>
                    </a:cubicBezTo>
                    <a:cubicBezTo>
                      <a:pt x="14" y="8"/>
                      <a:pt x="14" y="8"/>
                      <a:pt x="14" y="8"/>
                    </a:cubicBezTo>
                    <a:cubicBezTo>
                      <a:pt x="14" y="12"/>
                      <a:pt x="14" y="12"/>
                      <a:pt x="14" y="12"/>
                    </a:cubicBezTo>
                    <a:cubicBezTo>
                      <a:pt x="14" y="13"/>
                      <a:pt x="15" y="14"/>
                      <a:pt x="16" y="14"/>
                    </a:cubicBezTo>
                    <a:cubicBezTo>
                      <a:pt x="17" y="14"/>
                      <a:pt x="18" y="13"/>
                      <a:pt x="18" y="12"/>
                    </a:cubicBezTo>
                    <a:cubicBezTo>
                      <a:pt x="18" y="8"/>
                      <a:pt x="18" y="8"/>
                      <a:pt x="18" y="8"/>
                    </a:cubicBezTo>
                    <a:cubicBezTo>
                      <a:pt x="49" y="8"/>
                      <a:pt x="49" y="8"/>
                      <a:pt x="49" y="8"/>
                    </a:cubicBezTo>
                    <a:cubicBezTo>
                      <a:pt x="49" y="12"/>
                      <a:pt x="49" y="12"/>
                      <a:pt x="49" y="12"/>
                    </a:cubicBezTo>
                    <a:cubicBezTo>
                      <a:pt x="49" y="13"/>
                      <a:pt x="49" y="14"/>
                      <a:pt x="50" y="14"/>
                    </a:cubicBezTo>
                    <a:cubicBezTo>
                      <a:pt x="51" y="14"/>
                      <a:pt x="52" y="13"/>
                      <a:pt x="52" y="12"/>
                    </a:cubicBezTo>
                    <a:cubicBezTo>
                      <a:pt x="52" y="8"/>
                      <a:pt x="52" y="8"/>
                      <a:pt x="52" y="8"/>
                    </a:cubicBezTo>
                    <a:cubicBezTo>
                      <a:pt x="59" y="8"/>
                      <a:pt x="59" y="8"/>
                      <a:pt x="59" y="8"/>
                    </a:cubicBezTo>
                    <a:cubicBezTo>
                      <a:pt x="61" y="8"/>
                      <a:pt x="63" y="10"/>
                      <a:pt x="63" y="13"/>
                    </a:cubicBezTo>
                    <a:lnTo>
                      <a:pt x="63" y="17"/>
                    </a:lnTo>
                    <a:close/>
                  </a:path>
                </a:pathLst>
              </a:custGeom>
              <a:solidFill>
                <a:schemeClr val="lt1"/>
              </a:solidFill>
              <a:ln>
                <a:noFill/>
              </a:ln>
            </p:spPr>
            <p:txBody>
              <a:bodyPr spcFirstLastPara="1" wrap="square" lIns="34350" tIns="17175" rIns="34350" bIns="17175"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sp>
            <p:nvSpPr>
              <p:cNvPr id="205" name="Google Shape;78;p14">
                <a:extLst>
                  <a:ext uri="{FF2B5EF4-FFF2-40B4-BE49-F238E27FC236}">
                    <a16:creationId xmlns:a16="http://schemas.microsoft.com/office/drawing/2014/main" id="{0B93A301-1F5F-411C-B808-54B705AC96AB}"/>
                  </a:ext>
                </a:extLst>
              </p:cNvPr>
              <p:cNvSpPr/>
              <p:nvPr/>
            </p:nvSpPr>
            <p:spPr>
              <a:xfrm>
                <a:off x="17253334" y="11936358"/>
                <a:ext cx="104775" cy="104775"/>
              </a:xfrm>
              <a:custGeom>
                <a:avLst/>
                <a:gdLst/>
                <a:ahLst/>
                <a:cxnLst/>
                <a:rect l="l" t="t" r="r" b="b"/>
                <a:pathLst>
                  <a:path w="11" h="11" extrusionOk="0">
                    <a:moveTo>
                      <a:pt x="1" y="11"/>
                    </a:moveTo>
                    <a:cubicBezTo>
                      <a:pt x="10" y="11"/>
                      <a:pt x="10" y="11"/>
                      <a:pt x="10" y="11"/>
                    </a:cubicBezTo>
                    <a:cubicBezTo>
                      <a:pt x="10" y="11"/>
                      <a:pt x="11" y="10"/>
                      <a:pt x="11" y="10"/>
                    </a:cubicBezTo>
                    <a:cubicBezTo>
                      <a:pt x="11" y="1"/>
                      <a:pt x="11" y="1"/>
                      <a:pt x="11" y="1"/>
                    </a:cubicBezTo>
                    <a:cubicBezTo>
                      <a:pt x="11" y="1"/>
                      <a:pt x="10" y="0"/>
                      <a:pt x="10" y="0"/>
                    </a:cubicBezTo>
                    <a:cubicBezTo>
                      <a:pt x="1" y="0"/>
                      <a:pt x="1" y="0"/>
                      <a:pt x="1" y="0"/>
                    </a:cubicBezTo>
                    <a:cubicBezTo>
                      <a:pt x="1" y="0"/>
                      <a:pt x="0" y="1"/>
                      <a:pt x="0" y="1"/>
                    </a:cubicBezTo>
                    <a:cubicBezTo>
                      <a:pt x="0" y="10"/>
                      <a:pt x="0" y="10"/>
                      <a:pt x="0" y="10"/>
                    </a:cubicBezTo>
                    <a:cubicBezTo>
                      <a:pt x="0" y="10"/>
                      <a:pt x="1" y="11"/>
                      <a:pt x="1" y="11"/>
                    </a:cubicBezTo>
                    <a:close/>
                    <a:moveTo>
                      <a:pt x="3" y="3"/>
                    </a:moveTo>
                    <a:cubicBezTo>
                      <a:pt x="8" y="3"/>
                      <a:pt x="8" y="3"/>
                      <a:pt x="8" y="3"/>
                    </a:cubicBezTo>
                    <a:cubicBezTo>
                      <a:pt x="8" y="9"/>
                      <a:pt x="8" y="9"/>
                      <a:pt x="8" y="9"/>
                    </a:cubicBezTo>
                    <a:cubicBezTo>
                      <a:pt x="3" y="9"/>
                      <a:pt x="3" y="9"/>
                      <a:pt x="3" y="9"/>
                    </a:cubicBezTo>
                    <a:lnTo>
                      <a:pt x="3" y="3"/>
                    </a:lnTo>
                    <a:close/>
                  </a:path>
                </a:pathLst>
              </a:custGeom>
              <a:solidFill>
                <a:schemeClr val="lt1"/>
              </a:solidFill>
              <a:ln>
                <a:noFill/>
              </a:ln>
            </p:spPr>
            <p:txBody>
              <a:bodyPr spcFirstLastPara="1" wrap="square" lIns="34350" tIns="17175" rIns="34350" bIns="17175"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sp>
            <p:nvSpPr>
              <p:cNvPr id="206" name="Google Shape;79;p14">
                <a:extLst>
                  <a:ext uri="{FF2B5EF4-FFF2-40B4-BE49-F238E27FC236}">
                    <a16:creationId xmlns:a16="http://schemas.microsoft.com/office/drawing/2014/main" id="{65128BE9-7BF2-49D1-BB5C-2177DB9024EB}"/>
                  </a:ext>
                </a:extLst>
              </p:cNvPr>
              <p:cNvSpPr/>
              <p:nvPr/>
            </p:nvSpPr>
            <p:spPr>
              <a:xfrm>
                <a:off x="17396209" y="11936358"/>
                <a:ext cx="95250" cy="104775"/>
              </a:xfrm>
              <a:custGeom>
                <a:avLst/>
                <a:gdLst/>
                <a:ahLst/>
                <a:cxnLst/>
                <a:rect l="l" t="t" r="r" b="b"/>
                <a:pathLst>
                  <a:path w="10" h="11" extrusionOk="0">
                    <a:moveTo>
                      <a:pt x="1" y="11"/>
                    </a:moveTo>
                    <a:cubicBezTo>
                      <a:pt x="9" y="11"/>
                      <a:pt x="9" y="11"/>
                      <a:pt x="9" y="11"/>
                    </a:cubicBezTo>
                    <a:cubicBezTo>
                      <a:pt x="10" y="11"/>
                      <a:pt x="10" y="10"/>
                      <a:pt x="10" y="10"/>
                    </a:cubicBezTo>
                    <a:cubicBezTo>
                      <a:pt x="10" y="1"/>
                      <a:pt x="10" y="1"/>
                      <a:pt x="10" y="1"/>
                    </a:cubicBezTo>
                    <a:cubicBezTo>
                      <a:pt x="10" y="1"/>
                      <a:pt x="10" y="0"/>
                      <a:pt x="9" y="0"/>
                    </a:cubicBezTo>
                    <a:cubicBezTo>
                      <a:pt x="1" y="0"/>
                      <a:pt x="1" y="0"/>
                      <a:pt x="1" y="0"/>
                    </a:cubicBezTo>
                    <a:cubicBezTo>
                      <a:pt x="0" y="0"/>
                      <a:pt x="0" y="1"/>
                      <a:pt x="0" y="1"/>
                    </a:cubicBezTo>
                    <a:cubicBezTo>
                      <a:pt x="0" y="10"/>
                      <a:pt x="0" y="10"/>
                      <a:pt x="0" y="10"/>
                    </a:cubicBezTo>
                    <a:cubicBezTo>
                      <a:pt x="0" y="10"/>
                      <a:pt x="0" y="11"/>
                      <a:pt x="1" y="11"/>
                    </a:cubicBezTo>
                    <a:close/>
                    <a:moveTo>
                      <a:pt x="2" y="3"/>
                    </a:moveTo>
                    <a:cubicBezTo>
                      <a:pt x="8" y="3"/>
                      <a:pt x="8" y="3"/>
                      <a:pt x="8" y="3"/>
                    </a:cubicBezTo>
                    <a:cubicBezTo>
                      <a:pt x="8" y="9"/>
                      <a:pt x="8" y="9"/>
                      <a:pt x="8" y="9"/>
                    </a:cubicBezTo>
                    <a:cubicBezTo>
                      <a:pt x="2" y="9"/>
                      <a:pt x="2" y="9"/>
                      <a:pt x="2" y="9"/>
                    </a:cubicBezTo>
                    <a:lnTo>
                      <a:pt x="2" y="3"/>
                    </a:lnTo>
                    <a:close/>
                  </a:path>
                </a:pathLst>
              </a:custGeom>
              <a:solidFill>
                <a:schemeClr val="lt1"/>
              </a:solidFill>
              <a:ln>
                <a:noFill/>
              </a:ln>
            </p:spPr>
            <p:txBody>
              <a:bodyPr spcFirstLastPara="1" wrap="square" lIns="34350" tIns="17175" rIns="34350" bIns="17175"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sp>
            <p:nvSpPr>
              <p:cNvPr id="207" name="Google Shape;80;p14">
                <a:extLst>
                  <a:ext uri="{FF2B5EF4-FFF2-40B4-BE49-F238E27FC236}">
                    <a16:creationId xmlns:a16="http://schemas.microsoft.com/office/drawing/2014/main" id="{D67BA55C-A05F-484E-BFF8-2D0D48AA9F86}"/>
                  </a:ext>
                </a:extLst>
              </p:cNvPr>
              <p:cNvSpPr/>
              <p:nvPr/>
            </p:nvSpPr>
            <p:spPr>
              <a:xfrm>
                <a:off x="17529559" y="11936358"/>
                <a:ext cx="104775" cy="104775"/>
              </a:xfrm>
              <a:custGeom>
                <a:avLst/>
                <a:gdLst/>
                <a:ahLst/>
                <a:cxnLst/>
                <a:rect l="l" t="t" r="r" b="b"/>
                <a:pathLst>
                  <a:path w="11" h="11" extrusionOk="0">
                    <a:moveTo>
                      <a:pt x="2" y="11"/>
                    </a:moveTo>
                    <a:cubicBezTo>
                      <a:pt x="10" y="11"/>
                      <a:pt x="10" y="11"/>
                      <a:pt x="10" y="11"/>
                    </a:cubicBezTo>
                    <a:cubicBezTo>
                      <a:pt x="10" y="11"/>
                      <a:pt x="11" y="10"/>
                      <a:pt x="11" y="10"/>
                    </a:cubicBezTo>
                    <a:cubicBezTo>
                      <a:pt x="11" y="1"/>
                      <a:pt x="11" y="1"/>
                      <a:pt x="11" y="1"/>
                    </a:cubicBezTo>
                    <a:cubicBezTo>
                      <a:pt x="11" y="1"/>
                      <a:pt x="10" y="0"/>
                      <a:pt x="10" y="0"/>
                    </a:cubicBezTo>
                    <a:cubicBezTo>
                      <a:pt x="2" y="0"/>
                      <a:pt x="2" y="0"/>
                      <a:pt x="2" y="0"/>
                    </a:cubicBezTo>
                    <a:cubicBezTo>
                      <a:pt x="1" y="0"/>
                      <a:pt x="0" y="1"/>
                      <a:pt x="0" y="1"/>
                    </a:cubicBezTo>
                    <a:cubicBezTo>
                      <a:pt x="0" y="10"/>
                      <a:pt x="0" y="10"/>
                      <a:pt x="0" y="10"/>
                    </a:cubicBezTo>
                    <a:cubicBezTo>
                      <a:pt x="0" y="10"/>
                      <a:pt x="1" y="11"/>
                      <a:pt x="2" y="11"/>
                    </a:cubicBezTo>
                    <a:close/>
                    <a:moveTo>
                      <a:pt x="3" y="3"/>
                    </a:moveTo>
                    <a:cubicBezTo>
                      <a:pt x="9" y="3"/>
                      <a:pt x="9" y="3"/>
                      <a:pt x="9" y="3"/>
                    </a:cubicBezTo>
                    <a:cubicBezTo>
                      <a:pt x="9" y="9"/>
                      <a:pt x="9" y="9"/>
                      <a:pt x="9" y="9"/>
                    </a:cubicBezTo>
                    <a:cubicBezTo>
                      <a:pt x="3" y="9"/>
                      <a:pt x="3" y="9"/>
                      <a:pt x="3" y="9"/>
                    </a:cubicBezTo>
                    <a:lnTo>
                      <a:pt x="3" y="3"/>
                    </a:lnTo>
                    <a:close/>
                  </a:path>
                </a:pathLst>
              </a:custGeom>
              <a:solidFill>
                <a:schemeClr val="lt1"/>
              </a:solidFill>
              <a:ln>
                <a:noFill/>
              </a:ln>
            </p:spPr>
            <p:txBody>
              <a:bodyPr spcFirstLastPara="1" wrap="square" lIns="34350" tIns="17175" rIns="34350" bIns="17175"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sp>
            <p:nvSpPr>
              <p:cNvPr id="208" name="Google Shape;81;p14">
                <a:extLst>
                  <a:ext uri="{FF2B5EF4-FFF2-40B4-BE49-F238E27FC236}">
                    <a16:creationId xmlns:a16="http://schemas.microsoft.com/office/drawing/2014/main" id="{2B7CC328-50C5-4A0D-AE7D-4790546EF927}"/>
                  </a:ext>
                </a:extLst>
              </p:cNvPr>
              <p:cNvSpPr/>
              <p:nvPr/>
            </p:nvSpPr>
            <p:spPr>
              <a:xfrm>
                <a:off x="17253334" y="11803008"/>
                <a:ext cx="104775" cy="95250"/>
              </a:xfrm>
              <a:custGeom>
                <a:avLst/>
                <a:gdLst/>
                <a:ahLst/>
                <a:cxnLst/>
                <a:rect l="l" t="t" r="r" b="b"/>
                <a:pathLst>
                  <a:path w="11" h="10" extrusionOk="0">
                    <a:moveTo>
                      <a:pt x="1" y="10"/>
                    </a:moveTo>
                    <a:cubicBezTo>
                      <a:pt x="10" y="10"/>
                      <a:pt x="10" y="10"/>
                      <a:pt x="10" y="10"/>
                    </a:cubicBezTo>
                    <a:cubicBezTo>
                      <a:pt x="10" y="10"/>
                      <a:pt x="11" y="10"/>
                      <a:pt x="11" y="9"/>
                    </a:cubicBezTo>
                    <a:cubicBezTo>
                      <a:pt x="11" y="1"/>
                      <a:pt x="11" y="1"/>
                      <a:pt x="11" y="1"/>
                    </a:cubicBezTo>
                    <a:cubicBezTo>
                      <a:pt x="11" y="0"/>
                      <a:pt x="10" y="0"/>
                      <a:pt x="10" y="0"/>
                    </a:cubicBezTo>
                    <a:cubicBezTo>
                      <a:pt x="1" y="0"/>
                      <a:pt x="1" y="0"/>
                      <a:pt x="1" y="0"/>
                    </a:cubicBezTo>
                    <a:cubicBezTo>
                      <a:pt x="1" y="0"/>
                      <a:pt x="0" y="0"/>
                      <a:pt x="0" y="1"/>
                    </a:cubicBezTo>
                    <a:cubicBezTo>
                      <a:pt x="0" y="9"/>
                      <a:pt x="0" y="9"/>
                      <a:pt x="0" y="9"/>
                    </a:cubicBezTo>
                    <a:cubicBezTo>
                      <a:pt x="0" y="10"/>
                      <a:pt x="1" y="10"/>
                      <a:pt x="1" y="10"/>
                    </a:cubicBezTo>
                    <a:close/>
                    <a:moveTo>
                      <a:pt x="3" y="2"/>
                    </a:moveTo>
                    <a:cubicBezTo>
                      <a:pt x="8" y="2"/>
                      <a:pt x="8" y="2"/>
                      <a:pt x="8" y="2"/>
                    </a:cubicBezTo>
                    <a:cubicBezTo>
                      <a:pt x="8" y="8"/>
                      <a:pt x="8" y="8"/>
                      <a:pt x="8" y="8"/>
                    </a:cubicBezTo>
                    <a:cubicBezTo>
                      <a:pt x="3" y="8"/>
                      <a:pt x="3" y="8"/>
                      <a:pt x="3" y="8"/>
                    </a:cubicBezTo>
                    <a:lnTo>
                      <a:pt x="3" y="2"/>
                    </a:lnTo>
                    <a:close/>
                  </a:path>
                </a:pathLst>
              </a:custGeom>
              <a:solidFill>
                <a:schemeClr val="lt1"/>
              </a:solidFill>
              <a:ln>
                <a:noFill/>
              </a:ln>
            </p:spPr>
            <p:txBody>
              <a:bodyPr spcFirstLastPara="1" wrap="square" lIns="34350" tIns="17175" rIns="34350" bIns="17175" anchor="t" anchorCtr="0">
                <a:noAutofit/>
              </a:bodyPr>
              <a:lstStyle/>
              <a:p>
                <a:pPr marL="0" marR="0" lvl="0" indent="0" algn="l" rtl="0">
                  <a:spcBef>
                    <a:spcPts val="0"/>
                  </a:spcBef>
                  <a:spcAft>
                    <a:spcPts val="0"/>
                  </a:spcAft>
                  <a:buNone/>
                </a:pPr>
                <a:endParaRPr sz="2500" dirty="0">
                  <a:solidFill>
                    <a:schemeClr val="dk1"/>
                  </a:solidFill>
                  <a:latin typeface="Calibri"/>
                  <a:ea typeface="Calibri"/>
                  <a:cs typeface="Calibri"/>
                  <a:sym typeface="Calibri"/>
                </a:endParaRPr>
              </a:p>
            </p:txBody>
          </p:sp>
          <p:sp>
            <p:nvSpPr>
              <p:cNvPr id="209" name="Google Shape;82;p14">
                <a:extLst>
                  <a:ext uri="{FF2B5EF4-FFF2-40B4-BE49-F238E27FC236}">
                    <a16:creationId xmlns:a16="http://schemas.microsoft.com/office/drawing/2014/main" id="{137A600D-B4C4-4890-80B3-CD1960C17CE7}"/>
                  </a:ext>
                </a:extLst>
              </p:cNvPr>
              <p:cNvSpPr/>
              <p:nvPr/>
            </p:nvSpPr>
            <p:spPr>
              <a:xfrm>
                <a:off x="17396209" y="11803008"/>
                <a:ext cx="95250" cy="95250"/>
              </a:xfrm>
              <a:custGeom>
                <a:avLst/>
                <a:gdLst/>
                <a:ahLst/>
                <a:cxnLst/>
                <a:rect l="l" t="t" r="r" b="b"/>
                <a:pathLst>
                  <a:path w="10" h="10" extrusionOk="0">
                    <a:moveTo>
                      <a:pt x="1" y="10"/>
                    </a:moveTo>
                    <a:cubicBezTo>
                      <a:pt x="9" y="10"/>
                      <a:pt x="9" y="10"/>
                      <a:pt x="9" y="10"/>
                    </a:cubicBezTo>
                    <a:cubicBezTo>
                      <a:pt x="10" y="10"/>
                      <a:pt x="10" y="10"/>
                      <a:pt x="10" y="9"/>
                    </a:cubicBezTo>
                    <a:cubicBezTo>
                      <a:pt x="10" y="1"/>
                      <a:pt x="10" y="1"/>
                      <a:pt x="10" y="1"/>
                    </a:cubicBezTo>
                    <a:cubicBezTo>
                      <a:pt x="10" y="0"/>
                      <a:pt x="10" y="0"/>
                      <a:pt x="9" y="0"/>
                    </a:cubicBezTo>
                    <a:cubicBezTo>
                      <a:pt x="1" y="0"/>
                      <a:pt x="1" y="0"/>
                      <a:pt x="1" y="0"/>
                    </a:cubicBezTo>
                    <a:cubicBezTo>
                      <a:pt x="0" y="0"/>
                      <a:pt x="0" y="0"/>
                      <a:pt x="0" y="1"/>
                    </a:cubicBezTo>
                    <a:cubicBezTo>
                      <a:pt x="0" y="9"/>
                      <a:pt x="0" y="9"/>
                      <a:pt x="0" y="9"/>
                    </a:cubicBezTo>
                    <a:cubicBezTo>
                      <a:pt x="0" y="10"/>
                      <a:pt x="0" y="10"/>
                      <a:pt x="1" y="10"/>
                    </a:cubicBezTo>
                    <a:close/>
                    <a:moveTo>
                      <a:pt x="2" y="2"/>
                    </a:moveTo>
                    <a:cubicBezTo>
                      <a:pt x="8" y="2"/>
                      <a:pt x="8" y="2"/>
                      <a:pt x="8" y="2"/>
                    </a:cubicBezTo>
                    <a:cubicBezTo>
                      <a:pt x="8" y="8"/>
                      <a:pt x="8" y="8"/>
                      <a:pt x="8" y="8"/>
                    </a:cubicBezTo>
                    <a:cubicBezTo>
                      <a:pt x="2" y="8"/>
                      <a:pt x="2" y="8"/>
                      <a:pt x="2" y="8"/>
                    </a:cubicBezTo>
                    <a:lnTo>
                      <a:pt x="2" y="2"/>
                    </a:lnTo>
                    <a:close/>
                  </a:path>
                </a:pathLst>
              </a:custGeom>
              <a:solidFill>
                <a:schemeClr val="lt1"/>
              </a:solidFill>
              <a:ln>
                <a:noFill/>
              </a:ln>
            </p:spPr>
            <p:txBody>
              <a:bodyPr spcFirstLastPara="1" wrap="square" lIns="34350" tIns="17175" rIns="34350" bIns="17175"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sp>
            <p:nvSpPr>
              <p:cNvPr id="210" name="Google Shape;83;p14">
                <a:extLst>
                  <a:ext uri="{FF2B5EF4-FFF2-40B4-BE49-F238E27FC236}">
                    <a16:creationId xmlns:a16="http://schemas.microsoft.com/office/drawing/2014/main" id="{EE4FED64-4F02-473A-ABB1-07C44B70CC21}"/>
                  </a:ext>
                </a:extLst>
              </p:cNvPr>
              <p:cNvSpPr/>
              <p:nvPr/>
            </p:nvSpPr>
            <p:spPr>
              <a:xfrm>
                <a:off x="17529559" y="11803008"/>
                <a:ext cx="104775" cy="95250"/>
              </a:xfrm>
              <a:custGeom>
                <a:avLst/>
                <a:gdLst/>
                <a:ahLst/>
                <a:cxnLst/>
                <a:rect l="l" t="t" r="r" b="b"/>
                <a:pathLst>
                  <a:path w="11" h="10" extrusionOk="0">
                    <a:moveTo>
                      <a:pt x="2" y="10"/>
                    </a:moveTo>
                    <a:cubicBezTo>
                      <a:pt x="10" y="10"/>
                      <a:pt x="10" y="10"/>
                      <a:pt x="10" y="10"/>
                    </a:cubicBezTo>
                    <a:cubicBezTo>
                      <a:pt x="10" y="10"/>
                      <a:pt x="11" y="10"/>
                      <a:pt x="11" y="9"/>
                    </a:cubicBezTo>
                    <a:cubicBezTo>
                      <a:pt x="11" y="1"/>
                      <a:pt x="11" y="1"/>
                      <a:pt x="11" y="1"/>
                    </a:cubicBezTo>
                    <a:cubicBezTo>
                      <a:pt x="11" y="0"/>
                      <a:pt x="10" y="0"/>
                      <a:pt x="10" y="0"/>
                    </a:cubicBezTo>
                    <a:cubicBezTo>
                      <a:pt x="2" y="0"/>
                      <a:pt x="2" y="0"/>
                      <a:pt x="2" y="0"/>
                    </a:cubicBezTo>
                    <a:cubicBezTo>
                      <a:pt x="1" y="0"/>
                      <a:pt x="0" y="0"/>
                      <a:pt x="0" y="1"/>
                    </a:cubicBezTo>
                    <a:cubicBezTo>
                      <a:pt x="0" y="9"/>
                      <a:pt x="0" y="9"/>
                      <a:pt x="0" y="9"/>
                    </a:cubicBezTo>
                    <a:cubicBezTo>
                      <a:pt x="0" y="10"/>
                      <a:pt x="1" y="10"/>
                      <a:pt x="2" y="10"/>
                    </a:cubicBezTo>
                    <a:close/>
                    <a:moveTo>
                      <a:pt x="3" y="2"/>
                    </a:moveTo>
                    <a:cubicBezTo>
                      <a:pt x="9" y="2"/>
                      <a:pt x="9" y="2"/>
                      <a:pt x="9" y="2"/>
                    </a:cubicBezTo>
                    <a:cubicBezTo>
                      <a:pt x="9" y="8"/>
                      <a:pt x="9" y="8"/>
                      <a:pt x="9" y="8"/>
                    </a:cubicBezTo>
                    <a:cubicBezTo>
                      <a:pt x="3" y="8"/>
                      <a:pt x="3" y="8"/>
                      <a:pt x="3" y="8"/>
                    </a:cubicBezTo>
                    <a:lnTo>
                      <a:pt x="3" y="2"/>
                    </a:lnTo>
                    <a:close/>
                  </a:path>
                </a:pathLst>
              </a:custGeom>
              <a:solidFill>
                <a:schemeClr val="lt1"/>
              </a:solidFill>
              <a:ln>
                <a:noFill/>
              </a:ln>
            </p:spPr>
            <p:txBody>
              <a:bodyPr spcFirstLastPara="1" wrap="square" lIns="34350" tIns="17175" rIns="34350" bIns="17175"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grpSp>
      </p:grpSp>
      <p:pic>
        <p:nvPicPr>
          <p:cNvPr id="198" name="Google Shape;85;p14">
            <a:extLst>
              <a:ext uri="{FF2B5EF4-FFF2-40B4-BE49-F238E27FC236}">
                <a16:creationId xmlns:a16="http://schemas.microsoft.com/office/drawing/2014/main" id="{3EAB3279-F8E7-4516-AB25-7CEB3C07D5DE}"/>
              </a:ext>
            </a:extLst>
          </p:cNvPr>
          <p:cNvPicPr preferRelativeResize="0"/>
          <p:nvPr/>
        </p:nvPicPr>
        <p:blipFill rotWithShape="1">
          <a:blip r:embed="rId2">
            <a:alphaModFix/>
          </a:blip>
          <a:srcRect/>
          <a:stretch/>
        </p:blipFill>
        <p:spPr>
          <a:xfrm>
            <a:off x="5348838" y="2837157"/>
            <a:ext cx="1215846" cy="1214024"/>
          </a:xfrm>
          <a:prstGeom prst="rect">
            <a:avLst/>
          </a:prstGeom>
          <a:noFill/>
          <a:ln>
            <a:noFill/>
          </a:ln>
        </p:spPr>
      </p:pic>
      <p:sp>
        <p:nvSpPr>
          <p:cNvPr id="199" name="Google Shape;86;p14">
            <a:extLst>
              <a:ext uri="{FF2B5EF4-FFF2-40B4-BE49-F238E27FC236}">
                <a16:creationId xmlns:a16="http://schemas.microsoft.com/office/drawing/2014/main" id="{9F9937E4-2E87-411B-8135-CC658D205061}"/>
              </a:ext>
            </a:extLst>
          </p:cNvPr>
          <p:cNvSpPr/>
          <p:nvPr/>
        </p:nvSpPr>
        <p:spPr>
          <a:xfrm>
            <a:off x="5636422" y="3007709"/>
            <a:ext cx="673323" cy="672472"/>
          </a:xfrm>
          <a:prstGeom prst="ellipse">
            <a:avLst/>
          </a:prstGeom>
          <a:solidFill>
            <a:schemeClr val="accent6"/>
          </a:solidFill>
          <a:ln>
            <a:noFill/>
          </a:ln>
        </p:spPr>
        <p:txBody>
          <a:bodyPr spcFirstLastPara="1" wrap="square" lIns="68675" tIns="34325" rIns="68675" bIns="34325" anchor="ctr" anchorCtr="0">
            <a:noAutofit/>
          </a:bodyPr>
          <a:lstStyle/>
          <a:p>
            <a:pPr marL="0" marR="0" lvl="0" indent="0" algn="ctr" rtl="0">
              <a:spcBef>
                <a:spcPts val="0"/>
              </a:spcBef>
              <a:spcAft>
                <a:spcPts val="0"/>
              </a:spcAft>
              <a:buNone/>
            </a:pPr>
            <a:endParaRPr sz="2500" dirty="0">
              <a:solidFill>
                <a:schemeClr val="lt1"/>
              </a:solidFill>
              <a:latin typeface="Calibri"/>
              <a:ea typeface="Calibri"/>
              <a:cs typeface="Calibri"/>
              <a:sym typeface="Calibri"/>
            </a:endParaRPr>
          </a:p>
        </p:txBody>
      </p:sp>
      <p:sp>
        <p:nvSpPr>
          <p:cNvPr id="7" name="Google Shape;86;p14">
            <a:extLst>
              <a:ext uri="{FF2B5EF4-FFF2-40B4-BE49-F238E27FC236}">
                <a16:creationId xmlns:a16="http://schemas.microsoft.com/office/drawing/2014/main" id="{1670CCDA-2941-619F-B4E6-627EE41E3D37}"/>
              </a:ext>
            </a:extLst>
          </p:cNvPr>
          <p:cNvSpPr/>
          <p:nvPr/>
        </p:nvSpPr>
        <p:spPr>
          <a:xfrm>
            <a:off x="2944031" y="3336874"/>
            <a:ext cx="673323" cy="672472"/>
          </a:xfrm>
          <a:prstGeom prst="ellipse">
            <a:avLst/>
          </a:prstGeom>
          <a:solidFill>
            <a:schemeClr val="accent1">
              <a:lumMod val="75000"/>
            </a:schemeClr>
          </a:solidFill>
          <a:ln>
            <a:noFill/>
          </a:ln>
        </p:spPr>
        <p:txBody>
          <a:bodyPr spcFirstLastPara="1" wrap="square" lIns="68675" tIns="34325" rIns="68675" bIns="34325" anchor="ctr" anchorCtr="0">
            <a:noAutofit/>
          </a:bodyPr>
          <a:lstStyle/>
          <a:p>
            <a:pPr marL="0" marR="0" lvl="0" indent="0" algn="ctr" rtl="0">
              <a:spcBef>
                <a:spcPts val="0"/>
              </a:spcBef>
              <a:spcAft>
                <a:spcPts val="0"/>
              </a:spcAft>
              <a:buNone/>
            </a:pPr>
            <a:endParaRPr sz="2500" dirty="0">
              <a:solidFill>
                <a:schemeClr val="lt1"/>
              </a:solidFill>
              <a:latin typeface="Calibri"/>
              <a:ea typeface="Calibri"/>
              <a:cs typeface="Calibri"/>
              <a:sym typeface="Calibri"/>
            </a:endParaRPr>
          </a:p>
        </p:txBody>
      </p:sp>
      <p:sp>
        <p:nvSpPr>
          <p:cNvPr id="159" name="Google Shape;106;p14">
            <a:extLst>
              <a:ext uri="{FF2B5EF4-FFF2-40B4-BE49-F238E27FC236}">
                <a16:creationId xmlns:a16="http://schemas.microsoft.com/office/drawing/2014/main" id="{8E3B8A0C-C781-4E90-BF7A-E2CFB9A413B8}"/>
              </a:ext>
            </a:extLst>
          </p:cNvPr>
          <p:cNvSpPr txBox="1"/>
          <p:nvPr/>
        </p:nvSpPr>
        <p:spPr>
          <a:xfrm>
            <a:off x="2692127" y="5789077"/>
            <a:ext cx="1110534" cy="265518"/>
          </a:xfrm>
          <a:prstGeom prst="rect">
            <a:avLst/>
          </a:prstGeom>
          <a:noFill/>
          <a:ln>
            <a:noFill/>
          </a:ln>
        </p:spPr>
        <p:txBody>
          <a:bodyPr spcFirstLastPara="1" wrap="square" lIns="34350" tIns="17175" rIns="34350" bIns="17175" anchor="t" anchorCtr="0">
            <a:spAutoFit/>
          </a:bodyPr>
          <a:lstStyle/>
          <a:p>
            <a:pPr marL="0" marR="0" lvl="0" indent="0" algn="ctr" rtl="0">
              <a:spcBef>
                <a:spcPts val="0"/>
              </a:spcBef>
              <a:spcAft>
                <a:spcPts val="0"/>
              </a:spcAft>
              <a:buNone/>
            </a:pPr>
            <a:r>
              <a:rPr lang="en-US" sz="1500" b="1" dirty="0">
                <a:solidFill>
                  <a:schemeClr val="accent1"/>
                </a:solidFill>
                <a:latin typeface="Lato Black"/>
                <a:ea typeface="Lato Black"/>
                <a:cs typeface="Lato Black"/>
                <a:sym typeface="Lato Black"/>
              </a:rPr>
              <a:t>Step 1</a:t>
            </a:r>
            <a:endParaRPr sz="1500" b="1" dirty="0">
              <a:solidFill>
                <a:schemeClr val="accent1"/>
              </a:solidFill>
              <a:latin typeface="Lato Black"/>
              <a:ea typeface="Lato Black"/>
              <a:cs typeface="Lato Black"/>
              <a:sym typeface="Lato Black"/>
            </a:endParaRPr>
          </a:p>
        </p:txBody>
      </p:sp>
      <p:sp>
        <p:nvSpPr>
          <p:cNvPr id="160" name="Google Shape;107;p14">
            <a:extLst>
              <a:ext uri="{FF2B5EF4-FFF2-40B4-BE49-F238E27FC236}">
                <a16:creationId xmlns:a16="http://schemas.microsoft.com/office/drawing/2014/main" id="{AC249A42-4D95-45FF-8612-EAAB6C3B016A}"/>
              </a:ext>
            </a:extLst>
          </p:cNvPr>
          <p:cNvSpPr txBox="1"/>
          <p:nvPr/>
        </p:nvSpPr>
        <p:spPr>
          <a:xfrm>
            <a:off x="5386668" y="1060455"/>
            <a:ext cx="1110534" cy="265518"/>
          </a:xfrm>
          <a:prstGeom prst="rect">
            <a:avLst/>
          </a:prstGeom>
          <a:noFill/>
          <a:ln>
            <a:noFill/>
          </a:ln>
        </p:spPr>
        <p:txBody>
          <a:bodyPr spcFirstLastPara="1" wrap="square" lIns="34350" tIns="17175" rIns="34350" bIns="17175" anchor="t" anchorCtr="0">
            <a:spAutoFit/>
          </a:bodyPr>
          <a:lstStyle/>
          <a:p>
            <a:pPr marL="0" marR="0" lvl="0" indent="0" algn="ctr" rtl="0">
              <a:spcBef>
                <a:spcPts val="0"/>
              </a:spcBef>
              <a:spcAft>
                <a:spcPts val="0"/>
              </a:spcAft>
              <a:buNone/>
            </a:pPr>
            <a:r>
              <a:rPr lang="en-US" sz="1500" b="1" dirty="0">
                <a:solidFill>
                  <a:srgbClr val="00B050"/>
                </a:solidFill>
                <a:latin typeface="Lato Black"/>
                <a:ea typeface="Lato Black"/>
                <a:cs typeface="Lato Black"/>
                <a:sym typeface="Lato Black"/>
              </a:rPr>
              <a:t>Step 2</a:t>
            </a:r>
            <a:endParaRPr sz="1500" b="1" dirty="0">
              <a:solidFill>
                <a:srgbClr val="00B050"/>
              </a:solidFill>
              <a:latin typeface="Lato Black"/>
              <a:ea typeface="Lato Black"/>
              <a:cs typeface="Lato Black"/>
              <a:sym typeface="Lato Black"/>
            </a:endParaRPr>
          </a:p>
        </p:txBody>
      </p:sp>
      <p:sp>
        <p:nvSpPr>
          <p:cNvPr id="163" name="Google Shape;110;p14">
            <a:extLst>
              <a:ext uri="{FF2B5EF4-FFF2-40B4-BE49-F238E27FC236}">
                <a16:creationId xmlns:a16="http://schemas.microsoft.com/office/drawing/2014/main" id="{C977A400-C394-4760-B1D5-275A6FCD45A9}"/>
              </a:ext>
            </a:extLst>
          </p:cNvPr>
          <p:cNvSpPr txBox="1"/>
          <p:nvPr/>
        </p:nvSpPr>
        <p:spPr>
          <a:xfrm>
            <a:off x="8134738" y="5789077"/>
            <a:ext cx="1110534" cy="265518"/>
          </a:xfrm>
          <a:prstGeom prst="rect">
            <a:avLst/>
          </a:prstGeom>
          <a:noFill/>
          <a:ln>
            <a:noFill/>
          </a:ln>
        </p:spPr>
        <p:txBody>
          <a:bodyPr spcFirstLastPara="1" wrap="square" lIns="34350" tIns="17175" rIns="34350" bIns="17175" anchor="t" anchorCtr="0">
            <a:spAutoFit/>
          </a:bodyPr>
          <a:lstStyle/>
          <a:p>
            <a:pPr marL="0" marR="0" lvl="0" indent="0" algn="ctr" rtl="0">
              <a:spcBef>
                <a:spcPts val="0"/>
              </a:spcBef>
              <a:spcAft>
                <a:spcPts val="0"/>
              </a:spcAft>
              <a:buNone/>
            </a:pPr>
            <a:r>
              <a:rPr lang="en-US" sz="1500" b="1" dirty="0">
                <a:solidFill>
                  <a:schemeClr val="accent2"/>
                </a:solidFill>
                <a:latin typeface="Lato Black"/>
                <a:ea typeface="Lato Black"/>
                <a:cs typeface="Lato Black"/>
                <a:sym typeface="Lato Black"/>
              </a:rPr>
              <a:t>Step 3</a:t>
            </a:r>
            <a:endParaRPr sz="1500" b="1" dirty="0">
              <a:solidFill>
                <a:schemeClr val="accent2"/>
              </a:solidFill>
              <a:latin typeface="Lato Black"/>
              <a:ea typeface="Lato Black"/>
              <a:cs typeface="Lato Black"/>
              <a:sym typeface="Lato Black"/>
            </a:endParaRPr>
          </a:p>
        </p:txBody>
      </p:sp>
      <p:cxnSp>
        <p:nvCxnSpPr>
          <p:cNvPr id="165" name="Google Shape;112;p14">
            <a:extLst>
              <a:ext uri="{FF2B5EF4-FFF2-40B4-BE49-F238E27FC236}">
                <a16:creationId xmlns:a16="http://schemas.microsoft.com/office/drawing/2014/main" id="{3391C68E-4574-4E0F-BABC-8B09FAD1FFA7}"/>
              </a:ext>
            </a:extLst>
          </p:cNvPr>
          <p:cNvCxnSpPr/>
          <p:nvPr/>
        </p:nvCxnSpPr>
        <p:spPr>
          <a:xfrm rot="10800000">
            <a:off x="3202323" y="5258376"/>
            <a:ext cx="3145" cy="493795"/>
          </a:xfrm>
          <a:prstGeom prst="straightConnector1">
            <a:avLst/>
          </a:prstGeom>
          <a:noFill/>
          <a:ln w="44450" cap="flat" cmpd="sng">
            <a:solidFill>
              <a:srgbClr val="7F7F7F"/>
            </a:solidFill>
            <a:prstDash val="dot"/>
            <a:round/>
            <a:headEnd type="oval" w="med" len="med"/>
            <a:tailEnd type="oval" w="med" len="med"/>
          </a:ln>
        </p:spPr>
      </p:cxnSp>
      <p:cxnSp>
        <p:nvCxnSpPr>
          <p:cNvPr id="167" name="Google Shape;114;p14">
            <a:extLst>
              <a:ext uri="{FF2B5EF4-FFF2-40B4-BE49-F238E27FC236}">
                <a16:creationId xmlns:a16="http://schemas.microsoft.com/office/drawing/2014/main" id="{045FE3BD-6D05-4922-99B6-672FD6BB1A1F}"/>
              </a:ext>
            </a:extLst>
          </p:cNvPr>
          <p:cNvCxnSpPr>
            <a:cxnSpLocks/>
          </p:cNvCxnSpPr>
          <p:nvPr/>
        </p:nvCxnSpPr>
        <p:spPr>
          <a:xfrm rot="10800000">
            <a:off x="8681207" y="5218761"/>
            <a:ext cx="3145" cy="493795"/>
          </a:xfrm>
          <a:prstGeom prst="straightConnector1">
            <a:avLst/>
          </a:prstGeom>
          <a:noFill/>
          <a:ln w="44450" cap="flat" cmpd="sng">
            <a:solidFill>
              <a:srgbClr val="7F7F7F"/>
            </a:solidFill>
            <a:prstDash val="dot"/>
            <a:round/>
            <a:headEnd type="oval" w="med" len="med"/>
            <a:tailEnd type="oval" w="med" len="med"/>
          </a:ln>
        </p:spPr>
      </p:cxnSp>
      <p:grpSp>
        <p:nvGrpSpPr>
          <p:cNvPr id="169" name="Google Shape;118;p14">
            <a:extLst>
              <a:ext uri="{FF2B5EF4-FFF2-40B4-BE49-F238E27FC236}">
                <a16:creationId xmlns:a16="http://schemas.microsoft.com/office/drawing/2014/main" id="{7251064A-FCEF-4BE9-8021-C72689D5195C}"/>
              </a:ext>
            </a:extLst>
          </p:cNvPr>
          <p:cNvGrpSpPr/>
          <p:nvPr/>
        </p:nvGrpSpPr>
        <p:grpSpPr>
          <a:xfrm>
            <a:off x="1191703" y="1266294"/>
            <a:ext cx="2770214" cy="2556927"/>
            <a:chOff x="6572462" y="9225412"/>
            <a:chExt cx="5548991" cy="5129447"/>
          </a:xfrm>
        </p:grpSpPr>
        <p:sp>
          <p:nvSpPr>
            <p:cNvPr id="179" name="Google Shape;119;p14">
              <a:extLst>
                <a:ext uri="{FF2B5EF4-FFF2-40B4-BE49-F238E27FC236}">
                  <a16:creationId xmlns:a16="http://schemas.microsoft.com/office/drawing/2014/main" id="{FB77605A-D25F-441D-ADAF-6C92DC104DAC}"/>
                </a:ext>
              </a:extLst>
            </p:cNvPr>
            <p:cNvSpPr txBox="1"/>
            <p:nvPr/>
          </p:nvSpPr>
          <p:spPr>
            <a:xfrm>
              <a:off x="6871315" y="9865931"/>
              <a:ext cx="5250138" cy="4488928"/>
            </a:xfrm>
            <a:prstGeom prst="rect">
              <a:avLst/>
            </a:prstGeom>
            <a:noFill/>
            <a:ln>
              <a:noFill/>
            </a:ln>
          </p:spPr>
          <p:txBody>
            <a:bodyPr spcFirstLastPara="1" wrap="square" lIns="82400" tIns="41200" rIns="82400" bIns="41200" anchor="t" anchorCtr="0">
              <a:spAutoFit/>
            </a:bodyPr>
            <a:lstStyle/>
            <a:p>
              <a:r>
                <a:rPr lang="en-US" sz="1300" dirty="0"/>
                <a:t>Attained a visual understanding of how oil wells are dug</a:t>
              </a:r>
            </a:p>
            <a:p>
              <a:r>
                <a:rPr lang="en-US" sz="1300" b="1" dirty="0"/>
                <a:t>Summary</a:t>
              </a:r>
            </a:p>
            <a:p>
              <a:r>
                <a:rPr lang="en-US" sz="1300" dirty="0"/>
                <a:t>A well is drilled and sensors identify hydrocarbon-rich zones. A perforation gun then creates holes, allowing hydrocarbons to flow. A wellhead is installed to control extraction.</a:t>
              </a:r>
            </a:p>
            <a:p>
              <a:endParaRPr lang="en-US" sz="1300" dirty="0"/>
            </a:p>
            <a:p>
              <a:pPr algn="ctr"/>
              <a:endParaRPr lang="en-US" sz="1000" dirty="0"/>
            </a:p>
          </p:txBody>
        </p:sp>
        <p:sp>
          <p:nvSpPr>
            <p:cNvPr id="180" name="Google Shape;120;p14">
              <a:extLst>
                <a:ext uri="{FF2B5EF4-FFF2-40B4-BE49-F238E27FC236}">
                  <a16:creationId xmlns:a16="http://schemas.microsoft.com/office/drawing/2014/main" id="{B880CD79-3FA1-4ED1-BCEC-4942F1829F1D}"/>
                </a:ext>
              </a:extLst>
            </p:cNvPr>
            <p:cNvSpPr txBox="1"/>
            <p:nvPr/>
          </p:nvSpPr>
          <p:spPr>
            <a:xfrm>
              <a:off x="6572462" y="9225412"/>
              <a:ext cx="4727805" cy="625269"/>
            </a:xfrm>
            <a:prstGeom prst="rect">
              <a:avLst/>
            </a:prstGeom>
            <a:noFill/>
            <a:ln>
              <a:noFill/>
            </a:ln>
          </p:spPr>
          <p:txBody>
            <a:bodyPr spcFirstLastPara="1" wrap="square" lIns="34350" tIns="17175" rIns="34350" bIns="17175" anchor="t" anchorCtr="0">
              <a:spAutoFit/>
            </a:bodyPr>
            <a:lstStyle/>
            <a:p>
              <a:pPr marL="0" marR="0" lvl="0" indent="0" algn="ctr" rtl="0">
                <a:spcBef>
                  <a:spcPts val="0"/>
                </a:spcBef>
                <a:spcAft>
                  <a:spcPts val="0"/>
                </a:spcAft>
                <a:buNone/>
              </a:pPr>
              <a:r>
                <a:rPr lang="en-US" b="1" dirty="0">
                  <a:solidFill>
                    <a:schemeClr val="accent1"/>
                  </a:solidFill>
                  <a:latin typeface="Lato Black"/>
                  <a:sym typeface="Lato Black"/>
                </a:rPr>
                <a:t>Study on Oil wells</a:t>
              </a:r>
              <a:endParaRPr dirty="0"/>
            </a:p>
          </p:txBody>
        </p:sp>
      </p:grpSp>
      <p:grpSp>
        <p:nvGrpSpPr>
          <p:cNvPr id="171" name="Google Shape;124;p14">
            <a:extLst>
              <a:ext uri="{FF2B5EF4-FFF2-40B4-BE49-F238E27FC236}">
                <a16:creationId xmlns:a16="http://schemas.microsoft.com/office/drawing/2014/main" id="{757CA6B3-9148-4755-81AF-FAD3EDD64682}"/>
              </a:ext>
            </a:extLst>
          </p:cNvPr>
          <p:cNvGrpSpPr/>
          <p:nvPr/>
        </p:nvGrpSpPr>
        <p:grpSpPr>
          <a:xfrm>
            <a:off x="4770050" y="3879880"/>
            <a:ext cx="2825810" cy="1331031"/>
            <a:chOff x="6565652" y="8926692"/>
            <a:chExt cx="5660355" cy="2670180"/>
          </a:xfrm>
        </p:grpSpPr>
        <p:sp>
          <p:nvSpPr>
            <p:cNvPr id="175" name="Google Shape;125;p14">
              <a:extLst>
                <a:ext uri="{FF2B5EF4-FFF2-40B4-BE49-F238E27FC236}">
                  <a16:creationId xmlns:a16="http://schemas.microsoft.com/office/drawing/2014/main" id="{5F07EB81-D614-4178-AFA6-6063FC247DB1}"/>
                </a:ext>
              </a:extLst>
            </p:cNvPr>
            <p:cNvSpPr txBox="1"/>
            <p:nvPr/>
          </p:nvSpPr>
          <p:spPr>
            <a:xfrm>
              <a:off x="6565652" y="9824636"/>
              <a:ext cx="5660355" cy="1772236"/>
            </a:xfrm>
            <a:prstGeom prst="rect">
              <a:avLst/>
            </a:prstGeom>
            <a:noFill/>
            <a:ln>
              <a:noFill/>
            </a:ln>
          </p:spPr>
          <p:txBody>
            <a:bodyPr spcFirstLastPara="1" wrap="square" lIns="82400" tIns="41200" rIns="82400" bIns="41200" anchor="t" anchorCtr="0">
              <a:spAutoFit/>
            </a:bodyPr>
            <a:lstStyle/>
            <a:p>
              <a:pPr marL="0" marR="0" lvl="0" indent="0" rtl="0">
                <a:spcBef>
                  <a:spcPts val="0"/>
                </a:spcBef>
                <a:spcAft>
                  <a:spcPts val="0"/>
                </a:spcAft>
                <a:buNone/>
              </a:pPr>
              <a:r>
                <a:rPr lang="en-US" sz="1300" dirty="0">
                  <a:ea typeface="Lato"/>
                  <a:cs typeface="Lato"/>
                  <a:sym typeface="Lato"/>
                </a:rPr>
                <a:t>Gained an understanding of Parameters  and how they influence Production. E.g.</a:t>
              </a:r>
            </a:p>
            <a:p>
              <a:pPr marL="0" marR="0" lvl="0" indent="0" rtl="0">
                <a:spcBef>
                  <a:spcPts val="0"/>
                </a:spcBef>
                <a:spcAft>
                  <a:spcPts val="0"/>
                </a:spcAft>
                <a:buNone/>
              </a:pPr>
              <a:endParaRPr lang="en-US" sz="1300" dirty="0">
                <a:ea typeface="Lato"/>
                <a:cs typeface="Lato"/>
                <a:sym typeface="Lato"/>
              </a:endParaRPr>
            </a:p>
          </p:txBody>
        </p:sp>
        <p:sp>
          <p:nvSpPr>
            <p:cNvPr id="176" name="Google Shape;126;p14">
              <a:extLst>
                <a:ext uri="{FF2B5EF4-FFF2-40B4-BE49-F238E27FC236}">
                  <a16:creationId xmlns:a16="http://schemas.microsoft.com/office/drawing/2014/main" id="{C9222F32-47A5-433E-84F6-13DC6DA50E72}"/>
                </a:ext>
              </a:extLst>
            </p:cNvPr>
            <p:cNvSpPr txBox="1"/>
            <p:nvPr/>
          </p:nvSpPr>
          <p:spPr>
            <a:xfrm>
              <a:off x="6962202" y="8926692"/>
              <a:ext cx="4151779" cy="995727"/>
            </a:xfrm>
            <a:prstGeom prst="rect">
              <a:avLst/>
            </a:prstGeom>
            <a:noFill/>
            <a:ln>
              <a:noFill/>
            </a:ln>
          </p:spPr>
          <p:txBody>
            <a:bodyPr spcFirstLastPara="1" wrap="square" lIns="34350" tIns="17175" rIns="34350" bIns="17175" anchor="t" anchorCtr="0">
              <a:spAutoFit/>
            </a:bodyPr>
            <a:lstStyle/>
            <a:p>
              <a:pPr marL="0" marR="0" lvl="0" indent="0" rtl="0">
                <a:spcBef>
                  <a:spcPts val="0"/>
                </a:spcBef>
                <a:spcAft>
                  <a:spcPts val="0"/>
                </a:spcAft>
                <a:buNone/>
              </a:pPr>
              <a:r>
                <a:rPr lang="en-US" sz="1500" b="1" dirty="0">
                  <a:solidFill>
                    <a:schemeClr val="accent6"/>
                  </a:solidFill>
                  <a:latin typeface="Lato Black"/>
                  <a:sym typeface="Lato Black"/>
                </a:rPr>
                <a:t>Understanding Features in the Dataset</a:t>
              </a:r>
              <a:endParaRPr sz="500" dirty="0"/>
            </a:p>
          </p:txBody>
        </p:sp>
      </p:grpSp>
      <p:grpSp>
        <p:nvGrpSpPr>
          <p:cNvPr id="172" name="Google Shape;127;p14">
            <a:extLst>
              <a:ext uri="{FF2B5EF4-FFF2-40B4-BE49-F238E27FC236}">
                <a16:creationId xmlns:a16="http://schemas.microsoft.com/office/drawing/2014/main" id="{F5A33188-1605-4FE9-8A04-9235A8ED3DA5}"/>
              </a:ext>
            </a:extLst>
          </p:cNvPr>
          <p:cNvGrpSpPr/>
          <p:nvPr/>
        </p:nvGrpSpPr>
        <p:grpSpPr>
          <a:xfrm>
            <a:off x="7451498" y="1256977"/>
            <a:ext cx="3222347" cy="2040521"/>
            <a:chOff x="7167306" y="9243538"/>
            <a:chExt cx="6454652" cy="4093488"/>
          </a:xfrm>
        </p:grpSpPr>
        <p:sp>
          <p:nvSpPr>
            <p:cNvPr id="173" name="Google Shape;128;p14">
              <a:extLst>
                <a:ext uri="{FF2B5EF4-FFF2-40B4-BE49-F238E27FC236}">
                  <a16:creationId xmlns:a16="http://schemas.microsoft.com/office/drawing/2014/main" id="{4C708C5D-AD17-4068-8F07-D7D5117816F2}"/>
                </a:ext>
              </a:extLst>
            </p:cNvPr>
            <p:cNvSpPr txBox="1"/>
            <p:nvPr/>
          </p:nvSpPr>
          <p:spPr>
            <a:xfrm>
              <a:off x="7167306" y="9959471"/>
              <a:ext cx="6454652" cy="3377555"/>
            </a:xfrm>
            <a:prstGeom prst="rect">
              <a:avLst/>
            </a:prstGeom>
            <a:noFill/>
            <a:ln>
              <a:noFill/>
            </a:ln>
          </p:spPr>
          <p:txBody>
            <a:bodyPr spcFirstLastPara="1" wrap="square" lIns="82400" tIns="41200" rIns="82400" bIns="41200" anchor="t" anchorCtr="0">
              <a:spAutoFit/>
            </a:bodyPr>
            <a:lstStyle/>
            <a:p>
              <a:pPr marL="0" marR="0" lvl="0" indent="0" rtl="0">
                <a:spcBef>
                  <a:spcPts val="0"/>
                </a:spcBef>
                <a:spcAft>
                  <a:spcPts val="0"/>
                </a:spcAft>
                <a:buNone/>
              </a:pPr>
              <a:r>
                <a:rPr lang="en-US" sz="1300" dirty="0">
                  <a:ea typeface="Lato"/>
                  <a:cs typeface="Lato"/>
                  <a:sym typeface="Lato"/>
                </a:rPr>
                <a:t>Having gained an extensive understanding of the Problem, I was able to think of better ways to use features. E.g.</a:t>
              </a:r>
            </a:p>
            <a:p>
              <a:pPr marL="285750" marR="0" lvl="0" indent="-285750" rtl="0">
                <a:spcBef>
                  <a:spcPts val="0"/>
                </a:spcBef>
                <a:spcAft>
                  <a:spcPts val="0"/>
                </a:spcAft>
                <a:buFont typeface="Arial" panose="020B0604020202020204" pitchFamily="34" charset="0"/>
                <a:buChar char="•"/>
              </a:pPr>
              <a:r>
                <a:rPr lang="en-US" sz="1300" dirty="0">
                  <a:ea typeface="Lato"/>
                  <a:cs typeface="Lato"/>
                  <a:sym typeface="Lato"/>
                </a:rPr>
                <a:t>Removed Outliers based on Gas-Oil Ratio (GOR)</a:t>
              </a:r>
            </a:p>
            <a:p>
              <a:pPr marL="285750" marR="0" lvl="0" indent="-285750" rtl="0">
                <a:spcBef>
                  <a:spcPts val="0"/>
                </a:spcBef>
                <a:spcAft>
                  <a:spcPts val="0"/>
                </a:spcAft>
                <a:buFont typeface="Arial" panose="020B0604020202020204" pitchFamily="34" charset="0"/>
                <a:buChar char="•"/>
              </a:pPr>
              <a:r>
                <a:rPr lang="en-US" sz="1300" dirty="0">
                  <a:ea typeface="Lato"/>
                  <a:cs typeface="Lato"/>
                  <a:sym typeface="Lato"/>
                </a:rPr>
                <a:t>Derived percentage difference of some features in comparison with previous days value (Feature Lagging)</a:t>
              </a:r>
              <a:endParaRPr sz="1300" dirty="0">
                <a:ea typeface="Lato"/>
                <a:cs typeface="Lato"/>
                <a:sym typeface="Lato"/>
              </a:endParaRPr>
            </a:p>
          </p:txBody>
        </p:sp>
        <p:sp>
          <p:nvSpPr>
            <p:cNvPr id="174" name="Google Shape;129;p14">
              <a:extLst>
                <a:ext uri="{FF2B5EF4-FFF2-40B4-BE49-F238E27FC236}">
                  <a16:creationId xmlns:a16="http://schemas.microsoft.com/office/drawing/2014/main" id="{F54EB66A-692D-4F44-83A7-3385FF42A5E0}"/>
                </a:ext>
              </a:extLst>
            </p:cNvPr>
            <p:cNvSpPr txBox="1"/>
            <p:nvPr/>
          </p:nvSpPr>
          <p:spPr>
            <a:xfrm>
              <a:off x="7169063" y="9243538"/>
              <a:ext cx="5914825" cy="625269"/>
            </a:xfrm>
            <a:prstGeom prst="rect">
              <a:avLst/>
            </a:prstGeom>
            <a:noFill/>
            <a:ln>
              <a:noFill/>
            </a:ln>
          </p:spPr>
          <p:txBody>
            <a:bodyPr spcFirstLastPara="1" wrap="square" lIns="34350" tIns="17175" rIns="34350" bIns="17175" anchor="t" anchorCtr="0">
              <a:spAutoFit/>
            </a:bodyPr>
            <a:lstStyle/>
            <a:p>
              <a:pPr marL="0" marR="0" lvl="0" indent="0" algn="ctr" rtl="0">
                <a:spcBef>
                  <a:spcPts val="0"/>
                </a:spcBef>
                <a:spcAft>
                  <a:spcPts val="0"/>
                </a:spcAft>
                <a:buNone/>
              </a:pPr>
              <a:r>
                <a:rPr lang="en-US" b="1" dirty="0">
                  <a:solidFill>
                    <a:schemeClr val="accent2"/>
                  </a:solidFill>
                  <a:latin typeface="Lato Black"/>
                  <a:sym typeface="Lato Black"/>
                </a:rPr>
                <a:t>Impactful Feature Handling</a:t>
              </a:r>
              <a:endParaRPr dirty="0">
                <a:solidFill>
                  <a:schemeClr val="accent2"/>
                </a:solidFill>
              </a:endParaRPr>
            </a:p>
          </p:txBody>
        </p:sp>
      </p:grpSp>
      <p:pic>
        <p:nvPicPr>
          <p:cNvPr id="4" name="Graphic 3" descr="Books">
            <a:extLst>
              <a:ext uri="{FF2B5EF4-FFF2-40B4-BE49-F238E27FC236}">
                <a16:creationId xmlns:a16="http://schemas.microsoft.com/office/drawing/2014/main" id="{98C61E54-2AD6-D991-B49F-9DCEF480F0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84433" y="3402592"/>
            <a:ext cx="600339" cy="600339"/>
          </a:xfrm>
          <a:prstGeom prst="rect">
            <a:avLst/>
          </a:prstGeom>
        </p:spPr>
      </p:pic>
      <p:pic>
        <p:nvPicPr>
          <p:cNvPr id="137" name="Graphic 136" descr="Database">
            <a:extLst>
              <a:ext uri="{FF2B5EF4-FFF2-40B4-BE49-F238E27FC236}">
                <a16:creationId xmlns:a16="http://schemas.microsoft.com/office/drawing/2014/main" id="{EF2B3C62-26C3-3C12-AC66-12857EF865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5615" y="3019299"/>
            <a:ext cx="635150" cy="635150"/>
          </a:xfrm>
          <a:prstGeom prst="rect">
            <a:avLst/>
          </a:prstGeom>
        </p:spPr>
      </p:pic>
      <p:grpSp>
        <p:nvGrpSpPr>
          <p:cNvPr id="140" name="Group 139">
            <a:extLst>
              <a:ext uri="{FF2B5EF4-FFF2-40B4-BE49-F238E27FC236}">
                <a16:creationId xmlns:a16="http://schemas.microsoft.com/office/drawing/2014/main" id="{350D3C8C-00F1-949C-C588-02E0D08C9FD0}"/>
              </a:ext>
            </a:extLst>
          </p:cNvPr>
          <p:cNvGrpSpPr/>
          <p:nvPr/>
        </p:nvGrpSpPr>
        <p:grpSpPr>
          <a:xfrm>
            <a:off x="8007892" y="3210469"/>
            <a:ext cx="1215870" cy="1231003"/>
            <a:chOff x="7777454" y="2934580"/>
            <a:chExt cx="1215870" cy="1231003"/>
          </a:xfrm>
        </p:grpSpPr>
        <p:sp>
          <p:nvSpPr>
            <p:cNvPr id="220" name="Google Shape;71;p14">
              <a:extLst>
                <a:ext uri="{FF2B5EF4-FFF2-40B4-BE49-F238E27FC236}">
                  <a16:creationId xmlns:a16="http://schemas.microsoft.com/office/drawing/2014/main" id="{8A7B545E-2E62-4FCD-8224-8DC336CE6EB3}"/>
                </a:ext>
              </a:extLst>
            </p:cNvPr>
            <p:cNvSpPr/>
            <p:nvPr/>
          </p:nvSpPr>
          <p:spPr>
            <a:xfrm rot="16200000">
              <a:off x="7850375" y="2933764"/>
              <a:ext cx="1088083" cy="1089716"/>
            </a:xfrm>
            <a:prstGeom prst="ellipse">
              <a:avLst/>
            </a:prstGeom>
            <a:solidFill>
              <a:srgbClr val="EBF2F7"/>
            </a:solidFill>
            <a:ln>
              <a:noFill/>
            </a:ln>
          </p:spPr>
          <p:txBody>
            <a:bodyPr spcFirstLastPara="1" wrap="square" lIns="34350" tIns="17175" rIns="34350" bIns="17175" anchor="t" anchorCtr="0">
              <a:noAutofit/>
            </a:bodyPr>
            <a:lstStyle/>
            <a:p>
              <a:pPr marL="0" marR="0" lvl="0" indent="0" algn="l" rtl="0">
                <a:spcBef>
                  <a:spcPts val="0"/>
                </a:spcBef>
                <a:spcAft>
                  <a:spcPts val="0"/>
                </a:spcAft>
                <a:buNone/>
              </a:pPr>
              <a:endParaRPr sz="2500">
                <a:solidFill>
                  <a:schemeClr val="dk1"/>
                </a:solidFill>
                <a:latin typeface="Calibri"/>
                <a:ea typeface="Calibri"/>
                <a:cs typeface="Calibri"/>
                <a:sym typeface="Calibri"/>
              </a:endParaRPr>
            </a:p>
          </p:txBody>
        </p:sp>
        <p:pic>
          <p:nvPicPr>
            <p:cNvPr id="195" name="Google Shape;89;p14">
              <a:extLst>
                <a:ext uri="{FF2B5EF4-FFF2-40B4-BE49-F238E27FC236}">
                  <a16:creationId xmlns:a16="http://schemas.microsoft.com/office/drawing/2014/main" id="{CD97BD1B-9828-4D8D-B834-A86497E75E75}"/>
                </a:ext>
              </a:extLst>
            </p:cNvPr>
            <p:cNvPicPr preferRelativeResize="0"/>
            <p:nvPr/>
          </p:nvPicPr>
          <p:blipFill rotWithShape="1">
            <a:blip r:embed="rId2">
              <a:alphaModFix/>
            </a:blip>
            <a:srcRect/>
            <a:stretch/>
          </p:blipFill>
          <p:spPr>
            <a:xfrm>
              <a:off x="7777454" y="2951535"/>
              <a:ext cx="1215870" cy="1214048"/>
            </a:xfrm>
            <a:prstGeom prst="rect">
              <a:avLst/>
            </a:prstGeom>
            <a:noFill/>
            <a:ln>
              <a:noFill/>
            </a:ln>
          </p:spPr>
        </p:pic>
        <p:sp>
          <p:nvSpPr>
            <p:cNvPr id="196" name="Google Shape;90;p14">
              <a:extLst>
                <a:ext uri="{FF2B5EF4-FFF2-40B4-BE49-F238E27FC236}">
                  <a16:creationId xmlns:a16="http://schemas.microsoft.com/office/drawing/2014/main" id="{D2DD66B8-C7EA-48F1-88D1-C1655F41C797}"/>
                </a:ext>
              </a:extLst>
            </p:cNvPr>
            <p:cNvSpPr/>
            <p:nvPr/>
          </p:nvSpPr>
          <p:spPr>
            <a:xfrm>
              <a:off x="8065044" y="3122091"/>
              <a:ext cx="673287" cy="672480"/>
            </a:xfrm>
            <a:prstGeom prst="ellipse">
              <a:avLst/>
            </a:prstGeom>
            <a:solidFill>
              <a:schemeClr val="accent2"/>
            </a:solidFill>
            <a:ln>
              <a:noFill/>
            </a:ln>
          </p:spPr>
          <p:txBody>
            <a:bodyPr spcFirstLastPara="1" wrap="square" lIns="68675" tIns="34325" rIns="68675" bIns="34325" anchor="ctr" anchorCtr="0">
              <a:noAutofit/>
            </a:bodyPr>
            <a:lstStyle/>
            <a:p>
              <a:pPr marL="0" marR="0" lvl="0" indent="0" algn="ctr" rtl="0">
                <a:spcBef>
                  <a:spcPts val="0"/>
                </a:spcBef>
                <a:spcAft>
                  <a:spcPts val="0"/>
                </a:spcAft>
                <a:buNone/>
              </a:pPr>
              <a:endParaRPr sz="2500" dirty="0">
                <a:solidFill>
                  <a:schemeClr val="lt1"/>
                </a:solidFill>
                <a:latin typeface="Calibri"/>
                <a:ea typeface="Calibri"/>
                <a:cs typeface="Calibri"/>
                <a:sym typeface="Calibri"/>
              </a:endParaRPr>
            </a:p>
          </p:txBody>
        </p:sp>
        <p:pic>
          <p:nvPicPr>
            <p:cNvPr id="139" name="Graphic 138" descr="Tools">
              <a:extLst>
                <a:ext uri="{FF2B5EF4-FFF2-40B4-BE49-F238E27FC236}">
                  <a16:creationId xmlns:a16="http://schemas.microsoft.com/office/drawing/2014/main" id="{2D02F74D-6541-EC2A-C4F2-67E7ED9384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80960" y="3222698"/>
              <a:ext cx="471249" cy="471249"/>
            </a:xfrm>
            <a:prstGeom prst="rect">
              <a:avLst/>
            </a:prstGeom>
          </p:spPr>
        </p:pic>
      </p:grpSp>
      <p:sp>
        <p:nvSpPr>
          <p:cNvPr id="143" name="Slide Number Placeholder 4">
            <a:extLst>
              <a:ext uri="{FF2B5EF4-FFF2-40B4-BE49-F238E27FC236}">
                <a16:creationId xmlns:a16="http://schemas.microsoft.com/office/drawing/2014/main" id="{4F20603D-FDEF-0660-89FB-706B5AA576E8}"/>
              </a:ext>
            </a:extLst>
          </p:cNvPr>
          <p:cNvSpPr>
            <a:spLocks noGrp="1"/>
          </p:cNvSpPr>
          <p:nvPr>
            <p:ph type="sldNum" sz="quarter" idx="12"/>
          </p:nvPr>
        </p:nvSpPr>
        <p:spPr>
          <a:xfrm>
            <a:off x="8610600" y="6356350"/>
            <a:ext cx="2743200" cy="365125"/>
          </a:xfrm>
        </p:spPr>
        <p:txBody>
          <a:bodyPr/>
          <a:lstStyle/>
          <a:p>
            <a:fld id="{6C0DC5EE-E788-4909-8A84-628A09471DA7}" type="slidenum">
              <a:rPr lang="en-GB" smtClean="0"/>
              <a:pPr/>
              <a:t>4</a:t>
            </a:fld>
            <a:endParaRPr lang="en-GB" dirty="0"/>
          </a:p>
        </p:txBody>
      </p:sp>
      <p:cxnSp>
        <p:nvCxnSpPr>
          <p:cNvPr id="144" name="Straight Connector 143">
            <a:extLst>
              <a:ext uri="{FF2B5EF4-FFF2-40B4-BE49-F238E27FC236}">
                <a16:creationId xmlns:a16="http://schemas.microsoft.com/office/drawing/2014/main" id="{539A9B8D-DA05-F64A-EE4B-D5996ADB2DF5}"/>
              </a:ext>
            </a:extLst>
          </p:cNvPr>
          <p:cNvCxnSpPr/>
          <p:nvPr/>
        </p:nvCxnSpPr>
        <p:spPr>
          <a:xfrm>
            <a:off x="3857625" y="6526442"/>
            <a:ext cx="7187746" cy="0"/>
          </a:xfrm>
          <a:prstGeom prst="line">
            <a:avLst/>
          </a:prstGeom>
        </p:spPr>
        <p:style>
          <a:lnRef idx="1">
            <a:schemeClr val="accent1"/>
          </a:lnRef>
          <a:fillRef idx="0">
            <a:schemeClr val="accent1"/>
          </a:fillRef>
          <a:effectRef idx="0">
            <a:schemeClr val="accent1"/>
          </a:effectRef>
          <a:fontRef idx="minor">
            <a:schemeClr val="tx1"/>
          </a:fontRef>
        </p:style>
      </p:cxnSp>
      <p:pic>
        <p:nvPicPr>
          <p:cNvPr id="146" name="Picture 145" descr="A close up of a sign&#10;&#10;Description automatically generated">
            <a:extLst>
              <a:ext uri="{FF2B5EF4-FFF2-40B4-BE49-F238E27FC236}">
                <a16:creationId xmlns:a16="http://schemas.microsoft.com/office/drawing/2014/main" id="{28DD5EAD-F502-1938-72BB-EBCCB44B00E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51756" y="6029460"/>
            <a:ext cx="708182" cy="365125"/>
          </a:xfrm>
          <a:prstGeom prst="rect">
            <a:avLst/>
          </a:prstGeom>
        </p:spPr>
      </p:pic>
    </p:spTree>
    <p:extLst>
      <p:ext uri="{BB962C8B-B14F-4D97-AF65-F5344CB8AC3E}">
        <p14:creationId xmlns:p14="http://schemas.microsoft.com/office/powerpoint/2010/main" val="524015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a:extLst>
              <a:ext uri="{FF2B5EF4-FFF2-40B4-BE49-F238E27FC236}">
                <a16:creationId xmlns:a16="http://schemas.microsoft.com/office/drawing/2014/main" id="{4F8980DD-BA50-2AAA-C483-3D9C87C6C8C3}"/>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endParaRPr lang="en-GB" dirty="0"/>
          </a:p>
        </p:txBody>
      </p:sp>
      <p:grpSp>
        <p:nvGrpSpPr>
          <p:cNvPr id="41" name="Group 40">
            <a:extLst>
              <a:ext uri="{FF2B5EF4-FFF2-40B4-BE49-F238E27FC236}">
                <a16:creationId xmlns:a16="http://schemas.microsoft.com/office/drawing/2014/main" id="{F215FB4F-2461-EB9E-5A35-E6B4DF2A2406}"/>
              </a:ext>
            </a:extLst>
          </p:cNvPr>
          <p:cNvGrpSpPr/>
          <p:nvPr/>
        </p:nvGrpSpPr>
        <p:grpSpPr>
          <a:xfrm>
            <a:off x="131949" y="2561717"/>
            <a:ext cx="2872765" cy="3907036"/>
            <a:chOff x="664255" y="2214472"/>
            <a:chExt cx="3186248" cy="4426150"/>
          </a:xfrm>
        </p:grpSpPr>
        <p:grpSp>
          <p:nvGrpSpPr>
            <p:cNvPr id="3" name="Group 3"/>
            <p:cNvGrpSpPr/>
            <p:nvPr/>
          </p:nvGrpSpPr>
          <p:grpSpPr>
            <a:xfrm>
              <a:off x="671286" y="2685365"/>
              <a:ext cx="3179217" cy="3955257"/>
              <a:chOff x="0" y="0"/>
              <a:chExt cx="1255987" cy="1562571"/>
            </a:xfrm>
          </p:grpSpPr>
          <p:sp>
            <p:nvSpPr>
              <p:cNvPr id="4" name="Freeform 4"/>
              <p:cNvSpPr/>
              <p:nvPr/>
            </p:nvSpPr>
            <p:spPr>
              <a:xfrm>
                <a:off x="0" y="0"/>
                <a:ext cx="1255987" cy="1562571"/>
              </a:xfrm>
              <a:custGeom>
                <a:avLst/>
                <a:gdLst/>
                <a:ahLst/>
                <a:cxnLst/>
                <a:rect l="l" t="t" r="r" b="b"/>
                <a:pathLst>
                  <a:path w="1255987" h="1562571">
                    <a:moveTo>
                      <a:pt x="0" y="0"/>
                    </a:moveTo>
                    <a:lnTo>
                      <a:pt x="1255987" y="0"/>
                    </a:lnTo>
                    <a:lnTo>
                      <a:pt x="1255987" y="1562571"/>
                    </a:lnTo>
                    <a:lnTo>
                      <a:pt x="0" y="1562571"/>
                    </a:lnTo>
                    <a:close/>
                  </a:path>
                </a:pathLst>
              </a:custGeom>
              <a:solidFill>
                <a:srgbClr val="FFFFFF"/>
              </a:solidFill>
              <a:ln w="38100" cap="sq">
                <a:solidFill>
                  <a:srgbClr val="FFFFFF"/>
                </a:solidFill>
                <a:prstDash val="solid"/>
                <a:miter/>
              </a:ln>
            </p:spPr>
          </p:sp>
          <p:sp>
            <p:nvSpPr>
              <p:cNvPr id="5" name="TextBox 5"/>
              <p:cNvSpPr txBox="1"/>
              <p:nvPr/>
            </p:nvSpPr>
            <p:spPr>
              <a:xfrm>
                <a:off x="0" y="19050"/>
                <a:ext cx="1255987" cy="1543521"/>
              </a:xfrm>
              <a:prstGeom prst="rect">
                <a:avLst/>
              </a:prstGeom>
            </p:spPr>
            <p:txBody>
              <a:bodyPr lIns="33867" tIns="33867" rIns="33867" bIns="33867" rtlCol="0" anchor="ctr"/>
              <a:lstStyle/>
              <a:p>
                <a:pPr algn="ctr">
                  <a:lnSpc>
                    <a:spcPts val="1600"/>
                  </a:lnSpc>
                </a:pPr>
                <a:endParaRPr sz="1200"/>
              </a:p>
            </p:txBody>
          </p:sp>
        </p:grpSp>
        <p:grpSp>
          <p:nvGrpSpPr>
            <p:cNvPr id="6" name="Group 6"/>
            <p:cNvGrpSpPr/>
            <p:nvPr/>
          </p:nvGrpSpPr>
          <p:grpSpPr>
            <a:xfrm>
              <a:off x="1790002" y="2214472"/>
              <a:ext cx="941787" cy="94178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8" name="TextBox 8"/>
              <p:cNvSpPr txBox="1"/>
              <p:nvPr/>
            </p:nvSpPr>
            <p:spPr>
              <a:xfrm>
                <a:off x="76200" y="95250"/>
                <a:ext cx="660400" cy="641350"/>
              </a:xfrm>
              <a:prstGeom prst="rect">
                <a:avLst/>
              </a:prstGeom>
            </p:spPr>
            <p:txBody>
              <a:bodyPr lIns="33867" tIns="33867" rIns="33867" bIns="33867" rtlCol="0" anchor="ctr"/>
              <a:lstStyle/>
              <a:p>
                <a:pPr algn="ctr">
                  <a:lnSpc>
                    <a:spcPts val="1600"/>
                  </a:lnSpc>
                </a:pPr>
                <a:endParaRPr sz="1200"/>
              </a:p>
            </p:txBody>
          </p:sp>
        </p:grpSp>
        <p:sp>
          <p:nvSpPr>
            <p:cNvPr id="22" name="TextBox 22"/>
            <p:cNvSpPr txBox="1"/>
            <p:nvPr/>
          </p:nvSpPr>
          <p:spPr>
            <a:xfrm>
              <a:off x="1916092" y="2262050"/>
              <a:ext cx="655033" cy="609398"/>
            </a:xfrm>
            <a:prstGeom prst="rect">
              <a:avLst/>
            </a:prstGeom>
          </p:spPr>
          <p:txBody>
            <a:bodyPr lIns="0" tIns="0" rIns="0" bIns="0" rtlCol="0" anchor="t">
              <a:spAutoFit/>
            </a:bodyPr>
            <a:lstStyle/>
            <a:p>
              <a:pPr algn="ctr">
                <a:lnSpc>
                  <a:spcPts val="5011"/>
                </a:lnSpc>
              </a:pPr>
              <a:r>
                <a:rPr lang="en-US" sz="3579" dirty="0">
                  <a:solidFill>
                    <a:srgbClr val="000000"/>
                  </a:solidFill>
                  <a:latin typeface="Poppins Bold"/>
                  <a:ea typeface="Poppins Bold"/>
                  <a:cs typeface="Poppins Bold"/>
                  <a:sym typeface="Poppins Bold"/>
                </a:rPr>
                <a:t>1</a:t>
              </a:r>
            </a:p>
          </p:txBody>
        </p:sp>
        <p:sp>
          <p:nvSpPr>
            <p:cNvPr id="25" name="TextBox 25"/>
            <p:cNvSpPr txBox="1"/>
            <p:nvPr/>
          </p:nvSpPr>
          <p:spPr>
            <a:xfrm>
              <a:off x="664255" y="2815383"/>
              <a:ext cx="3036815" cy="374239"/>
            </a:xfrm>
            <a:prstGeom prst="rect">
              <a:avLst/>
            </a:prstGeom>
          </p:spPr>
          <p:txBody>
            <a:bodyPr wrap="square" lIns="0" tIns="0" rIns="0" bIns="0" rtlCol="0" anchor="t">
              <a:spAutoFit/>
            </a:bodyPr>
            <a:lstStyle/>
            <a:p>
              <a:pPr algn="ctr">
                <a:lnSpc>
                  <a:spcPts val="2800"/>
                </a:lnSpc>
                <a:spcBef>
                  <a:spcPct val="0"/>
                </a:spcBef>
              </a:pPr>
              <a:r>
                <a:rPr lang="en-US" sz="1700" dirty="0">
                  <a:solidFill>
                    <a:srgbClr val="000000"/>
                  </a:solidFill>
                  <a:latin typeface="Poppins Bold"/>
                  <a:ea typeface="Poppins Bold"/>
                  <a:cs typeface="Poppins Bold"/>
                  <a:sym typeface="Poppins Bold"/>
                </a:rPr>
                <a:t>Supervised Learning</a:t>
              </a:r>
            </a:p>
          </p:txBody>
        </p:sp>
        <p:sp>
          <p:nvSpPr>
            <p:cNvPr id="26" name="TextBox 26"/>
            <p:cNvSpPr txBox="1"/>
            <p:nvPr/>
          </p:nvSpPr>
          <p:spPr>
            <a:xfrm>
              <a:off x="830738" y="3337216"/>
              <a:ext cx="2923484" cy="945259"/>
            </a:xfrm>
            <a:prstGeom prst="rect">
              <a:avLst/>
            </a:prstGeom>
          </p:spPr>
          <p:txBody>
            <a:bodyPr wrap="square" lIns="0" tIns="0" rIns="0" bIns="0" rtlCol="0" anchor="t">
              <a:spAutoFit/>
            </a:bodyPr>
            <a:lstStyle/>
            <a:p>
              <a:pPr>
                <a:lnSpc>
                  <a:spcPts val="1294"/>
                </a:lnSpc>
              </a:pPr>
              <a:r>
                <a:rPr lang="en-US" sz="1200" dirty="0"/>
                <a:t>Supervised learning is a machine learning approach where the model is trained on labeled data. It learns to map inputs to outputs based on example input-output pairs.</a:t>
              </a:r>
              <a:endParaRPr lang="en-US" sz="1125" dirty="0">
                <a:solidFill>
                  <a:srgbClr val="000000"/>
                </a:solidFill>
                <a:latin typeface="Poppins"/>
                <a:ea typeface="Poppins"/>
                <a:cs typeface="Poppins"/>
                <a:sym typeface="Poppins"/>
              </a:endParaRPr>
            </a:p>
          </p:txBody>
        </p:sp>
      </p:grpSp>
      <p:sp>
        <p:nvSpPr>
          <p:cNvPr id="33" name="TextBox 3">
            <a:extLst>
              <a:ext uri="{FF2B5EF4-FFF2-40B4-BE49-F238E27FC236}">
                <a16:creationId xmlns:a16="http://schemas.microsoft.com/office/drawing/2014/main" id="{FDA62120-83AA-FDB9-CBD9-B82BF7B09FAA}"/>
              </a:ext>
            </a:extLst>
          </p:cNvPr>
          <p:cNvSpPr txBox="1"/>
          <p:nvPr/>
        </p:nvSpPr>
        <p:spPr>
          <a:xfrm>
            <a:off x="119743" y="34105"/>
            <a:ext cx="7558315" cy="837473"/>
          </a:xfrm>
          <a:prstGeom prst="rect">
            <a:avLst/>
          </a:prstGeom>
        </p:spPr>
        <p:txBody>
          <a:bodyPr wrap="square" lIns="0" tIns="0" rIns="0" bIns="0" rtlCol="0" anchor="t">
            <a:spAutoFit/>
          </a:bodyPr>
          <a:lstStyle/>
          <a:p>
            <a:pPr>
              <a:lnSpc>
                <a:spcPts val="7641"/>
              </a:lnSpc>
            </a:pPr>
            <a:r>
              <a:rPr lang="en-US" sz="4000" dirty="0">
                <a:latin typeface="Impact"/>
                <a:ea typeface="Lato" panose="020F0502020204030203" pitchFamily="34" charset="0"/>
                <a:cs typeface="Lato" panose="020F0502020204030203" pitchFamily="34" charset="0"/>
                <a:sym typeface="Impact"/>
              </a:rPr>
              <a:t>Brief Intro to Machine </a:t>
            </a:r>
            <a:r>
              <a:rPr lang="en-US" sz="4000" dirty="0" err="1">
                <a:latin typeface="Impact"/>
                <a:ea typeface="Lato" panose="020F0502020204030203" pitchFamily="34" charset="0"/>
                <a:cs typeface="Lato" panose="020F0502020204030203" pitchFamily="34" charset="0"/>
                <a:sym typeface="Impact"/>
              </a:rPr>
              <a:t>Learing</a:t>
            </a:r>
            <a:endParaRPr lang="en-US" sz="4000" dirty="0">
              <a:latin typeface="Impact"/>
              <a:ea typeface="Lato" panose="020F0502020204030203" pitchFamily="34" charset="0"/>
              <a:cs typeface="Lato" panose="020F0502020204030203" pitchFamily="34" charset="0"/>
              <a:sym typeface="Impact"/>
            </a:endParaRPr>
          </a:p>
        </p:txBody>
      </p:sp>
      <p:grpSp>
        <p:nvGrpSpPr>
          <p:cNvPr id="34" name="Group 10">
            <a:extLst>
              <a:ext uri="{FF2B5EF4-FFF2-40B4-BE49-F238E27FC236}">
                <a16:creationId xmlns:a16="http://schemas.microsoft.com/office/drawing/2014/main" id="{50CC9AE3-886C-AAC2-5CE9-64DB581B53DF}"/>
              </a:ext>
            </a:extLst>
          </p:cNvPr>
          <p:cNvGrpSpPr/>
          <p:nvPr/>
        </p:nvGrpSpPr>
        <p:grpSpPr>
          <a:xfrm>
            <a:off x="119743" y="952265"/>
            <a:ext cx="6409122" cy="1144973"/>
            <a:chOff x="0" y="0"/>
            <a:chExt cx="1255987" cy="1562571"/>
          </a:xfrm>
        </p:grpSpPr>
        <p:sp>
          <p:nvSpPr>
            <p:cNvPr id="35" name="Freeform 11">
              <a:extLst>
                <a:ext uri="{FF2B5EF4-FFF2-40B4-BE49-F238E27FC236}">
                  <a16:creationId xmlns:a16="http://schemas.microsoft.com/office/drawing/2014/main" id="{F847E78B-85EA-25A1-46F9-2C81DAC67844}"/>
                </a:ext>
              </a:extLst>
            </p:cNvPr>
            <p:cNvSpPr/>
            <p:nvPr/>
          </p:nvSpPr>
          <p:spPr>
            <a:xfrm>
              <a:off x="0" y="0"/>
              <a:ext cx="1255987" cy="1562571"/>
            </a:xfrm>
            <a:custGeom>
              <a:avLst/>
              <a:gdLst/>
              <a:ahLst/>
              <a:cxnLst/>
              <a:rect l="l" t="t" r="r" b="b"/>
              <a:pathLst>
                <a:path w="1255987" h="1562571">
                  <a:moveTo>
                    <a:pt x="0" y="0"/>
                  </a:moveTo>
                  <a:lnTo>
                    <a:pt x="1255987" y="0"/>
                  </a:lnTo>
                  <a:lnTo>
                    <a:pt x="1255987" y="1562571"/>
                  </a:lnTo>
                  <a:lnTo>
                    <a:pt x="0" y="1562571"/>
                  </a:lnTo>
                  <a:close/>
                </a:path>
              </a:pathLst>
            </a:custGeom>
            <a:solidFill>
              <a:srgbClr val="FFFFFF"/>
            </a:solidFill>
            <a:ln w="38100" cap="sq">
              <a:solidFill>
                <a:srgbClr val="FFFFFF"/>
              </a:solidFill>
              <a:prstDash val="solid"/>
              <a:miter/>
            </a:ln>
          </p:spPr>
          <p:txBody>
            <a:bodyPr/>
            <a:lstStyle/>
            <a:p>
              <a:endParaRPr lang="en-GB"/>
            </a:p>
          </p:txBody>
        </p:sp>
        <p:sp>
          <p:nvSpPr>
            <p:cNvPr id="36" name="TextBox 12">
              <a:extLst>
                <a:ext uri="{FF2B5EF4-FFF2-40B4-BE49-F238E27FC236}">
                  <a16:creationId xmlns:a16="http://schemas.microsoft.com/office/drawing/2014/main" id="{4A437175-8632-704C-87B0-7A7248740BAC}"/>
                </a:ext>
              </a:extLst>
            </p:cNvPr>
            <p:cNvSpPr txBox="1"/>
            <p:nvPr/>
          </p:nvSpPr>
          <p:spPr>
            <a:xfrm>
              <a:off x="0" y="19050"/>
              <a:ext cx="1255987" cy="1543521"/>
            </a:xfrm>
            <a:prstGeom prst="rect">
              <a:avLst/>
            </a:prstGeom>
          </p:spPr>
          <p:txBody>
            <a:bodyPr lIns="33867" tIns="33867" rIns="33867" bIns="33867" rtlCol="0" anchor="ctr"/>
            <a:lstStyle/>
            <a:p>
              <a:pPr algn="ctr">
                <a:lnSpc>
                  <a:spcPts val="1600"/>
                </a:lnSpc>
              </a:pPr>
              <a:endParaRPr sz="1200"/>
            </a:p>
          </p:txBody>
        </p:sp>
      </p:grpSp>
      <p:sp>
        <p:nvSpPr>
          <p:cNvPr id="32" name="TextBox 4">
            <a:extLst>
              <a:ext uri="{FF2B5EF4-FFF2-40B4-BE49-F238E27FC236}">
                <a16:creationId xmlns:a16="http://schemas.microsoft.com/office/drawing/2014/main" id="{C993D8B1-AFEF-C2B3-8DBB-67396F1B6859}"/>
              </a:ext>
            </a:extLst>
          </p:cNvPr>
          <p:cNvSpPr txBox="1"/>
          <p:nvPr/>
        </p:nvSpPr>
        <p:spPr>
          <a:xfrm>
            <a:off x="164881" y="989937"/>
            <a:ext cx="6287499" cy="1484894"/>
          </a:xfrm>
          <a:prstGeom prst="rect">
            <a:avLst/>
          </a:prstGeom>
        </p:spPr>
        <p:txBody>
          <a:bodyPr wrap="square" lIns="0" tIns="0" rIns="0" bIns="0" rtlCol="0" anchor="t">
            <a:spAutoFit/>
          </a:bodyPr>
          <a:lstStyle/>
          <a:p>
            <a:pPr algn="just">
              <a:lnSpc>
                <a:spcPct val="150000"/>
              </a:lnSpc>
            </a:pPr>
            <a:r>
              <a:rPr lang="en-US" sz="1607" dirty="0">
                <a:solidFill>
                  <a:srgbClr val="000000"/>
                </a:solidFill>
                <a:latin typeface="Poppins"/>
                <a:cs typeface="Poppins"/>
              </a:rPr>
              <a:t>Machine learning is a powerful tool that enables computers to learn from data and make predictions or decisions without being explicitly programmed.</a:t>
            </a:r>
          </a:p>
          <a:p>
            <a:pPr algn="just">
              <a:lnSpc>
                <a:spcPts val="1380"/>
              </a:lnSpc>
            </a:pPr>
            <a:endParaRPr lang="en-US" sz="1607" dirty="0">
              <a:solidFill>
                <a:srgbClr val="000000"/>
              </a:solidFill>
              <a:latin typeface="Poppins"/>
              <a:cs typeface="Poppins"/>
            </a:endParaRPr>
          </a:p>
          <a:p>
            <a:pPr algn="just">
              <a:lnSpc>
                <a:spcPts val="1380"/>
              </a:lnSpc>
            </a:pPr>
            <a:endParaRPr lang="en-US" sz="1607" dirty="0">
              <a:solidFill>
                <a:srgbClr val="000000"/>
              </a:solidFill>
              <a:latin typeface="Poppins"/>
              <a:cs typeface="Poppins"/>
            </a:endParaRPr>
          </a:p>
        </p:txBody>
      </p:sp>
      <p:sp>
        <p:nvSpPr>
          <p:cNvPr id="40" name="TextBox 4">
            <a:extLst>
              <a:ext uri="{FF2B5EF4-FFF2-40B4-BE49-F238E27FC236}">
                <a16:creationId xmlns:a16="http://schemas.microsoft.com/office/drawing/2014/main" id="{84896317-EA03-3CC2-0171-1214D89A2A50}"/>
              </a:ext>
            </a:extLst>
          </p:cNvPr>
          <p:cNvSpPr txBox="1"/>
          <p:nvPr/>
        </p:nvSpPr>
        <p:spPr>
          <a:xfrm>
            <a:off x="6528865" y="1067605"/>
            <a:ext cx="4628434" cy="371897"/>
          </a:xfrm>
          <a:prstGeom prst="rect">
            <a:avLst/>
          </a:prstGeom>
        </p:spPr>
        <p:txBody>
          <a:bodyPr lIns="0" tIns="0" rIns="0" bIns="0" rtlCol="0" anchor="t">
            <a:spAutoFit/>
          </a:bodyPr>
          <a:lstStyle/>
          <a:p>
            <a:pPr algn="just">
              <a:lnSpc>
                <a:spcPts val="1380"/>
              </a:lnSpc>
            </a:pPr>
            <a:endParaRPr lang="en-US" sz="1607" dirty="0">
              <a:solidFill>
                <a:srgbClr val="000000"/>
              </a:solidFill>
              <a:latin typeface="Poppins"/>
              <a:cs typeface="Poppins"/>
            </a:endParaRPr>
          </a:p>
          <a:p>
            <a:pPr algn="just">
              <a:lnSpc>
                <a:spcPts val="1380"/>
              </a:lnSpc>
            </a:pPr>
            <a:endParaRPr lang="en-US" sz="1607" dirty="0">
              <a:solidFill>
                <a:srgbClr val="000000"/>
              </a:solidFill>
              <a:latin typeface="Poppins"/>
              <a:cs typeface="Poppins"/>
            </a:endParaRPr>
          </a:p>
        </p:txBody>
      </p:sp>
      <p:grpSp>
        <p:nvGrpSpPr>
          <p:cNvPr id="62" name="Group 61">
            <a:extLst>
              <a:ext uri="{FF2B5EF4-FFF2-40B4-BE49-F238E27FC236}">
                <a16:creationId xmlns:a16="http://schemas.microsoft.com/office/drawing/2014/main" id="{EFAF1F5F-32D4-2B99-D3BB-649B3092B98A}"/>
              </a:ext>
            </a:extLst>
          </p:cNvPr>
          <p:cNvGrpSpPr/>
          <p:nvPr/>
        </p:nvGrpSpPr>
        <p:grpSpPr>
          <a:xfrm>
            <a:off x="9306202" y="1502217"/>
            <a:ext cx="2844390" cy="3907036"/>
            <a:chOff x="671286" y="2214472"/>
            <a:chExt cx="3390634" cy="4426150"/>
          </a:xfrm>
        </p:grpSpPr>
        <p:grpSp>
          <p:nvGrpSpPr>
            <p:cNvPr id="63" name="Group 3">
              <a:extLst>
                <a:ext uri="{FF2B5EF4-FFF2-40B4-BE49-F238E27FC236}">
                  <a16:creationId xmlns:a16="http://schemas.microsoft.com/office/drawing/2014/main" id="{3B9F939B-7937-23B8-AE66-3CCD60A751C3}"/>
                </a:ext>
              </a:extLst>
            </p:cNvPr>
            <p:cNvGrpSpPr/>
            <p:nvPr/>
          </p:nvGrpSpPr>
          <p:grpSpPr>
            <a:xfrm>
              <a:off x="671286" y="2685365"/>
              <a:ext cx="3179217" cy="3955257"/>
              <a:chOff x="0" y="0"/>
              <a:chExt cx="1255987" cy="1562571"/>
            </a:xfrm>
          </p:grpSpPr>
          <p:sp>
            <p:nvSpPr>
              <p:cNvPr id="70" name="Freeform 4">
                <a:extLst>
                  <a:ext uri="{FF2B5EF4-FFF2-40B4-BE49-F238E27FC236}">
                    <a16:creationId xmlns:a16="http://schemas.microsoft.com/office/drawing/2014/main" id="{03C9FFD8-0BCF-7A6B-3C16-C0CC3B8109DA}"/>
                  </a:ext>
                </a:extLst>
              </p:cNvPr>
              <p:cNvSpPr/>
              <p:nvPr/>
            </p:nvSpPr>
            <p:spPr>
              <a:xfrm>
                <a:off x="0" y="0"/>
                <a:ext cx="1255987" cy="1562571"/>
              </a:xfrm>
              <a:custGeom>
                <a:avLst/>
                <a:gdLst/>
                <a:ahLst/>
                <a:cxnLst/>
                <a:rect l="l" t="t" r="r" b="b"/>
                <a:pathLst>
                  <a:path w="1255987" h="1562571">
                    <a:moveTo>
                      <a:pt x="0" y="0"/>
                    </a:moveTo>
                    <a:lnTo>
                      <a:pt x="1255987" y="0"/>
                    </a:lnTo>
                    <a:lnTo>
                      <a:pt x="1255987" y="1562571"/>
                    </a:lnTo>
                    <a:lnTo>
                      <a:pt x="0" y="1562571"/>
                    </a:lnTo>
                    <a:close/>
                  </a:path>
                </a:pathLst>
              </a:custGeom>
              <a:solidFill>
                <a:srgbClr val="FFFFFF"/>
              </a:solidFill>
              <a:ln w="38100" cap="sq">
                <a:solidFill>
                  <a:srgbClr val="FFFFFF"/>
                </a:solidFill>
                <a:prstDash val="solid"/>
                <a:miter/>
              </a:ln>
            </p:spPr>
          </p:sp>
          <p:sp>
            <p:nvSpPr>
              <p:cNvPr id="71" name="TextBox 5">
                <a:extLst>
                  <a:ext uri="{FF2B5EF4-FFF2-40B4-BE49-F238E27FC236}">
                    <a16:creationId xmlns:a16="http://schemas.microsoft.com/office/drawing/2014/main" id="{8836836D-3244-928B-9931-D00BC3A5300B}"/>
                  </a:ext>
                </a:extLst>
              </p:cNvPr>
              <p:cNvSpPr txBox="1"/>
              <p:nvPr/>
            </p:nvSpPr>
            <p:spPr>
              <a:xfrm>
                <a:off x="0" y="19050"/>
                <a:ext cx="1255987" cy="1543521"/>
              </a:xfrm>
              <a:prstGeom prst="rect">
                <a:avLst/>
              </a:prstGeom>
            </p:spPr>
            <p:txBody>
              <a:bodyPr lIns="33867" tIns="33867" rIns="33867" bIns="33867" rtlCol="0" anchor="ctr"/>
              <a:lstStyle/>
              <a:p>
                <a:pPr algn="ctr">
                  <a:lnSpc>
                    <a:spcPts val="1600"/>
                  </a:lnSpc>
                </a:pPr>
                <a:endParaRPr sz="1200"/>
              </a:p>
            </p:txBody>
          </p:sp>
        </p:grpSp>
        <p:grpSp>
          <p:nvGrpSpPr>
            <p:cNvPr id="64" name="Group 6">
              <a:extLst>
                <a:ext uri="{FF2B5EF4-FFF2-40B4-BE49-F238E27FC236}">
                  <a16:creationId xmlns:a16="http://schemas.microsoft.com/office/drawing/2014/main" id="{CA5DFA65-49C7-A7B7-1623-BF7A58705CC0}"/>
                </a:ext>
              </a:extLst>
            </p:cNvPr>
            <p:cNvGrpSpPr/>
            <p:nvPr/>
          </p:nvGrpSpPr>
          <p:grpSpPr>
            <a:xfrm>
              <a:off x="1790002" y="2214472"/>
              <a:ext cx="941787" cy="941787"/>
              <a:chOff x="0" y="0"/>
              <a:chExt cx="812800" cy="812800"/>
            </a:xfrm>
          </p:grpSpPr>
          <p:sp>
            <p:nvSpPr>
              <p:cNvPr id="68" name="Freeform 7">
                <a:extLst>
                  <a:ext uri="{FF2B5EF4-FFF2-40B4-BE49-F238E27FC236}">
                    <a16:creationId xmlns:a16="http://schemas.microsoft.com/office/drawing/2014/main" id="{09CADDD2-3E79-D250-EE4B-F39CD08EFA4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69" name="TextBox 8">
                <a:extLst>
                  <a:ext uri="{FF2B5EF4-FFF2-40B4-BE49-F238E27FC236}">
                    <a16:creationId xmlns:a16="http://schemas.microsoft.com/office/drawing/2014/main" id="{B4A75FC1-5B1A-A4EB-8584-46E9AB31619B}"/>
                  </a:ext>
                </a:extLst>
              </p:cNvPr>
              <p:cNvSpPr txBox="1"/>
              <p:nvPr/>
            </p:nvSpPr>
            <p:spPr>
              <a:xfrm>
                <a:off x="76200" y="95250"/>
                <a:ext cx="660400" cy="641350"/>
              </a:xfrm>
              <a:prstGeom prst="rect">
                <a:avLst/>
              </a:prstGeom>
            </p:spPr>
            <p:txBody>
              <a:bodyPr lIns="33867" tIns="33867" rIns="33867" bIns="33867" rtlCol="0" anchor="ctr"/>
              <a:lstStyle/>
              <a:p>
                <a:pPr algn="ctr">
                  <a:lnSpc>
                    <a:spcPts val="1600"/>
                  </a:lnSpc>
                </a:pPr>
                <a:endParaRPr sz="1200"/>
              </a:p>
            </p:txBody>
          </p:sp>
        </p:grpSp>
        <p:sp>
          <p:nvSpPr>
            <p:cNvPr id="65" name="TextBox 22">
              <a:extLst>
                <a:ext uri="{FF2B5EF4-FFF2-40B4-BE49-F238E27FC236}">
                  <a16:creationId xmlns:a16="http://schemas.microsoft.com/office/drawing/2014/main" id="{B6B48335-520E-A117-067B-5719F22E318B}"/>
                </a:ext>
              </a:extLst>
            </p:cNvPr>
            <p:cNvSpPr txBox="1"/>
            <p:nvPr/>
          </p:nvSpPr>
          <p:spPr>
            <a:xfrm>
              <a:off x="1933378" y="2310353"/>
              <a:ext cx="655033" cy="690367"/>
            </a:xfrm>
            <a:prstGeom prst="rect">
              <a:avLst/>
            </a:prstGeom>
          </p:spPr>
          <p:txBody>
            <a:bodyPr lIns="0" tIns="0" rIns="0" bIns="0" rtlCol="0" anchor="t">
              <a:spAutoFit/>
            </a:bodyPr>
            <a:lstStyle/>
            <a:p>
              <a:pPr algn="ctr">
                <a:lnSpc>
                  <a:spcPts val="5011"/>
                </a:lnSpc>
              </a:pPr>
              <a:r>
                <a:rPr lang="en-US" sz="3579" dirty="0">
                  <a:solidFill>
                    <a:srgbClr val="000000"/>
                  </a:solidFill>
                  <a:latin typeface="Poppins Bold"/>
                  <a:ea typeface="Poppins Bold"/>
                  <a:cs typeface="Poppins Bold"/>
                  <a:sym typeface="Poppins Bold"/>
                </a:rPr>
                <a:t>a</a:t>
              </a:r>
            </a:p>
          </p:txBody>
        </p:sp>
        <p:sp>
          <p:nvSpPr>
            <p:cNvPr id="66" name="TextBox 25">
              <a:extLst>
                <a:ext uri="{FF2B5EF4-FFF2-40B4-BE49-F238E27FC236}">
                  <a16:creationId xmlns:a16="http://schemas.microsoft.com/office/drawing/2014/main" id="{4AFA5198-5CFC-56D3-69DC-C612E9B73105}"/>
                </a:ext>
              </a:extLst>
            </p:cNvPr>
            <p:cNvSpPr txBox="1"/>
            <p:nvPr/>
          </p:nvSpPr>
          <p:spPr>
            <a:xfrm>
              <a:off x="723107" y="3100098"/>
              <a:ext cx="3338813" cy="421018"/>
            </a:xfrm>
            <a:prstGeom prst="rect">
              <a:avLst/>
            </a:prstGeom>
          </p:spPr>
          <p:txBody>
            <a:bodyPr wrap="square" lIns="0" tIns="0" rIns="0" bIns="0" rtlCol="0" anchor="t">
              <a:spAutoFit/>
            </a:bodyPr>
            <a:lstStyle/>
            <a:p>
              <a:pPr>
                <a:lnSpc>
                  <a:spcPts val="1380"/>
                </a:lnSpc>
              </a:pPr>
              <a:r>
                <a:rPr lang="en-US" sz="1600" b="1" u="sng" dirty="0">
                  <a:solidFill>
                    <a:srgbClr val="000000"/>
                  </a:solidFill>
                  <a:latin typeface="Poppins"/>
                  <a:cs typeface="Poppins"/>
                </a:rPr>
                <a:t>Subfield (Deep Learning)</a:t>
              </a:r>
            </a:p>
          </p:txBody>
        </p:sp>
        <p:sp>
          <p:nvSpPr>
            <p:cNvPr id="67" name="TextBox 26">
              <a:extLst>
                <a:ext uri="{FF2B5EF4-FFF2-40B4-BE49-F238E27FC236}">
                  <a16:creationId xmlns:a16="http://schemas.microsoft.com/office/drawing/2014/main" id="{0B56127C-AC49-B55B-3DC4-793C0C3232C1}"/>
                </a:ext>
              </a:extLst>
            </p:cNvPr>
            <p:cNvSpPr txBox="1"/>
            <p:nvPr/>
          </p:nvSpPr>
          <p:spPr>
            <a:xfrm>
              <a:off x="767633" y="3471613"/>
              <a:ext cx="2684830" cy="945259"/>
            </a:xfrm>
            <a:prstGeom prst="rect">
              <a:avLst/>
            </a:prstGeom>
          </p:spPr>
          <p:txBody>
            <a:bodyPr wrap="square" lIns="0" tIns="0" rIns="0" bIns="0" rtlCol="0" anchor="t">
              <a:spAutoFit/>
            </a:bodyPr>
            <a:lstStyle/>
            <a:p>
              <a:pPr>
                <a:lnSpc>
                  <a:spcPts val="1294"/>
                </a:lnSpc>
              </a:pPr>
              <a:r>
                <a:rPr lang="en-US" sz="1200" dirty="0"/>
                <a:t>Deep Learning is a subset of machine learning that utilizes neural networks with many layers to model and understand </a:t>
              </a:r>
              <a:r>
                <a:rPr lang="en-US" sz="1200"/>
                <a:t>complex patterns i</a:t>
              </a:r>
              <a:r>
                <a:rPr lang="en-US" sz="1200" dirty="0"/>
                <a:t>n</a:t>
              </a:r>
              <a:r>
                <a:rPr lang="en-US" sz="1200"/>
                <a:t> </a:t>
              </a:r>
              <a:r>
                <a:rPr lang="en-US" sz="1200" dirty="0"/>
                <a:t>data.</a:t>
              </a:r>
              <a:endParaRPr lang="en-US" sz="1125" dirty="0">
                <a:solidFill>
                  <a:srgbClr val="000000"/>
                </a:solidFill>
                <a:latin typeface="Poppins"/>
                <a:ea typeface="Poppins"/>
                <a:cs typeface="Poppins"/>
                <a:sym typeface="Poppins"/>
              </a:endParaRPr>
            </a:p>
          </p:txBody>
        </p:sp>
      </p:grpSp>
      <p:grpSp>
        <p:nvGrpSpPr>
          <p:cNvPr id="93" name="Group 92">
            <a:extLst>
              <a:ext uri="{FF2B5EF4-FFF2-40B4-BE49-F238E27FC236}">
                <a16:creationId xmlns:a16="http://schemas.microsoft.com/office/drawing/2014/main" id="{0535370F-CE9F-3B8F-0012-74315FDB2565}"/>
              </a:ext>
            </a:extLst>
          </p:cNvPr>
          <p:cNvGrpSpPr/>
          <p:nvPr/>
        </p:nvGrpSpPr>
        <p:grpSpPr>
          <a:xfrm>
            <a:off x="3219888" y="2572606"/>
            <a:ext cx="2924933" cy="3907036"/>
            <a:chOff x="671286" y="2214472"/>
            <a:chExt cx="3244108" cy="4426150"/>
          </a:xfrm>
        </p:grpSpPr>
        <p:grpSp>
          <p:nvGrpSpPr>
            <p:cNvPr id="94" name="Group 3">
              <a:extLst>
                <a:ext uri="{FF2B5EF4-FFF2-40B4-BE49-F238E27FC236}">
                  <a16:creationId xmlns:a16="http://schemas.microsoft.com/office/drawing/2014/main" id="{6FF24147-A912-A254-B1BB-A783D4F145DD}"/>
                </a:ext>
              </a:extLst>
            </p:cNvPr>
            <p:cNvGrpSpPr/>
            <p:nvPr/>
          </p:nvGrpSpPr>
          <p:grpSpPr>
            <a:xfrm>
              <a:off x="671286" y="2685365"/>
              <a:ext cx="3179217" cy="3955257"/>
              <a:chOff x="0" y="0"/>
              <a:chExt cx="1255987" cy="1562571"/>
            </a:xfrm>
          </p:grpSpPr>
          <p:sp>
            <p:nvSpPr>
              <p:cNvPr id="101" name="Freeform 4">
                <a:extLst>
                  <a:ext uri="{FF2B5EF4-FFF2-40B4-BE49-F238E27FC236}">
                    <a16:creationId xmlns:a16="http://schemas.microsoft.com/office/drawing/2014/main" id="{D7757AB6-D750-1664-B786-DE42FD92A565}"/>
                  </a:ext>
                </a:extLst>
              </p:cNvPr>
              <p:cNvSpPr/>
              <p:nvPr/>
            </p:nvSpPr>
            <p:spPr>
              <a:xfrm>
                <a:off x="0" y="0"/>
                <a:ext cx="1255987" cy="1562571"/>
              </a:xfrm>
              <a:custGeom>
                <a:avLst/>
                <a:gdLst/>
                <a:ahLst/>
                <a:cxnLst/>
                <a:rect l="l" t="t" r="r" b="b"/>
                <a:pathLst>
                  <a:path w="1255987" h="1562571">
                    <a:moveTo>
                      <a:pt x="0" y="0"/>
                    </a:moveTo>
                    <a:lnTo>
                      <a:pt x="1255987" y="0"/>
                    </a:lnTo>
                    <a:lnTo>
                      <a:pt x="1255987" y="1562571"/>
                    </a:lnTo>
                    <a:lnTo>
                      <a:pt x="0" y="1562571"/>
                    </a:lnTo>
                    <a:close/>
                  </a:path>
                </a:pathLst>
              </a:custGeom>
              <a:solidFill>
                <a:srgbClr val="FFFFFF"/>
              </a:solidFill>
              <a:ln w="38100" cap="sq">
                <a:solidFill>
                  <a:srgbClr val="FFFFFF"/>
                </a:solidFill>
                <a:prstDash val="solid"/>
                <a:miter/>
              </a:ln>
            </p:spPr>
            <p:txBody>
              <a:bodyPr/>
              <a:lstStyle/>
              <a:p>
                <a:endParaRPr lang="en-GB"/>
              </a:p>
            </p:txBody>
          </p:sp>
          <p:sp>
            <p:nvSpPr>
              <p:cNvPr id="102" name="TextBox 5">
                <a:extLst>
                  <a:ext uri="{FF2B5EF4-FFF2-40B4-BE49-F238E27FC236}">
                    <a16:creationId xmlns:a16="http://schemas.microsoft.com/office/drawing/2014/main" id="{25EEB48A-F32F-75D7-ED20-8606B59B8E56}"/>
                  </a:ext>
                </a:extLst>
              </p:cNvPr>
              <p:cNvSpPr txBox="1"/>
              <p:nvPr/>
            </p:nvSpPr>
            <p:spPr>
              <a:xfrm>
                <a:off x="0" y="19050"/>
                <a:ext cx="1255987" cy="1543521"/>
              </a:xfrm>
              <a:prstGeom prst="rect">
                <a:avLst/>
              </a:prstGeom>
            </p:spPr>
            <p:txBody>
              <a:bodyPr lIns="33867" tIns="33867" rIns="33867" bIns="33867" rtlCol="0" anchor="ctr"/>
              <a:lstStyle/>
              <a:p>
                <a:pPr algn="ctr">
                  <a:lnSpc>
                    <a:spcPts val="1600"/>
                  </a:lnSpc>
                </a:pPr>
                <a:endParaRPr sz="1200"/>
              </a:p>
            </p:txBody>
          </p:sp>
        </p:grpSp>
        <p:grpSp>
          <p:nvGrpSpPr>
            <p:cNvPr id="95" name="Group 6">
              <a:extLst>
                <a:ext uri="{FF2B5EF4-FFF2-40B4-BE49-F238E27FC236}">
                  <a16:creationId xmlns:a16="http://schemas.microsoft.com/office/drawing/2014/main" id="{B8962D14-3092-E7F1-1563-3A9902C9365F}"/>
                </a:ext>
              </a:extLst>
            </p:cNvPr>
            <p:cNvGrpSpPr/>
            <p:nvPr/>
          </p:nvGrpSpPr>
          <p:grpSpPr>
            <a:xfrm>
              <a:off x="1790002" y="2214472"/>
              <a:ext cx="941787" cy="941787"/>
              <a:chOff x="0" y="0"/>
              <a:chExt cx="812800" cy="812800"/>
            </a:xfrm>
          </p:grpSpPr>
          <p:sp>
            <p:nvSpPr>
              <p:cNvPr id="99" name="Freeform 7">
                <a:extLst>
                  <a:ext uri="{FF2B5EF4-FFF2-40B4-BE49-F238E27FC236}">
                    <a16:creationId xmlns:a16="http://schemas.microsoft.com/office/drawing/2014/main" id="{AA4D90B8-BFE7-005A-37BD-23558B43DFB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00" name="TextBox 8">
                <a:extLst>
                  <a:ext uri="{FF2B5EF4-FFF2-40B4-BE49-F238E27FC236}">
                    <a16:creationId xmlns:a16="http://schemas.microsoft.com/office/drawing/2014/main" id="{56558A0E-23E5-EF30-F8BF-3CF044B5BE14}"/>
                  </a:ext>
                </a:extLst>
              </p:cNvPr>
              <p:cNvSpPr txBox="1"/>
              <p:nvPr/>
            </p:nvSpPr>
            <p:spPr>
              <a:xfrm>
                <a:off x="76200" y="95250"/>
                <a:ext cx="660400" cy="641350"/>
              </a:xfrm>
              <a:prstGeom prst="rect">
                <a:avLst/>
              </a:prstGeom>
            </p:spPr>
            <p:txBody>
              <a:bodyPr lIns="33867" tIns="33867" rIns="33867" bIns="33867" rtlCol="0" anchor="ctr"/>
              <a:lstStyle/>
              <a:p>
                <a:pPr algn="ctr">
                  <a:lnSpc>
                    <a:spcPts val="1600"/>
                  </a:lnSpc>
                </a:pPr>
                <a:endParaRPr sz="1200"/>
              </a:p>
            </p:txBody>
          </p:sp>
        </p:grpSp>
        <p:sp>
          <p:nvSpPr>
            <p:cNvPr id="96" name="TextBox 22">
              <a:extLst>
                <a:ext uri="{FF2B5EF4-FFF2-40B4-BE49-F238E27FC236}">
                  <a16:creationId xmlns:a16="http://schemas.microsoft.com/office/drawing/2014/main" id="{D8CC5255-452D-B2B0-5B4A-8C3A948C15CF}"/>
                </a:ext>
              </a:extLst>
            </p:cNvPr>
            <p:cNvSpPr txBox="1"/>
            <p:nvPr/>
          </p:nvSpPr>
          <p:spPr>
            <a:xfrm>
              <a:off x="1933378" y="2260456"/>
              <a:ext cx="655033" cy="690367"/>
            </a:xfrm>
            <a:prstGeom prst="rect">
              <a:avLst/>
            </a:prstGeom>
          </p:spPr>
          <p:txBody>
            <a:bodyPr lIns="0" tIns="0" rIns="0" bIns="0" rtlCol="0" anchor="t">
              <a:spAutoFit/>
            </a:bodyPr>
            <a:lstStyle/>
            <a:p>
              <a:pPr algn="ctr">
                <a:lnSpc>
                  <a:spcPts val="5011"/>
                </a:lnSpc>
              </a:pPr>
              <a:r>
                <a:rPr lang="en-US" sz="3579" dirty="0">
                  <a:solidFill>
                    <a:srgbClr val="000000"/>
                  </a:solidFill>
                  <a:latin typeface="Poppins Bold"/>
                  <a:ea typeface="Poppins Bold"/>
                  <a:cs typeface="Poppins Bold"/>
                  <a:sym typeface="Poppins Bold"/>
                </a:rPr>
                <a:t>2</a:t>
              </a:r>
            </a:p>
          </p:txBody>
        </p:sp>
        <p:sp>
          <p:nvSpPr>
            <p:cNvPr id="97" name="TextBox 25">
              <a:extLst>
                <a:ext uri="{FF2B5EF4-FFF2-40B4-BE49-F238E27FC236}">
                  <a16:creationId xmlns:a16="http://schemas.microsoft.com/office/drawing/2014/main" id="{AFF2E3DC-A534-7A6B-2D6D-2CD30195B42E}"/>
                </a:ext>
              </a:extLst>
            </p:cNvPr>
            <p:cNvSpPr txBox="1"/>
            <p:nvPr/>
          </p:nvSpPr>
          <p:spPr>
            <a:xfrm>
              <a:off x="713403" y="2819065"/>
              <a:ext cx="3036815" cy="374239"/>
            </a:xfrm>
            <a:prstGeom prst="rect">
              <a:avLst/>
            </a:prstGeom>
          </p:spPr>
          <p:txBody>
            <a:bodyPr wrap="square" lIns="0" tIns="0" rIns="0" bIns="0" rtlCol="0" anchor="t">
              <a:spAutoFit/>
            </a:bodyPr>
            <a:lstStyle/>
            <a:p>
              <a:pPr algn="ctr">
                <a:lnSpc>
                  <a:spcPts val="2800"/>
                </a:lnSpc>
                <a:spcBef>
                  <a:spcPct val="0"/>
                </a:spcBef>
              </a:pPr>
              <a:r>
                <a:rPr lang="en-US" sz="1700" dirty="0">
                  <a:solidFill>
                    <a:srgbClr val="000000"/>
                  </a:solidFill>
                  <a:latin typeface="Poppins Bold"/>
                  <a:ea typeface="Poppins Bold"/>
                  <a:cs typeface="Poppins Bold"/>
                  <a:sym typeface="Poppins Bold"/>
                </a:rPr>
                <a:t>Unsupervised Learning</a:t>
              </a:r>
            </a:p>
          </p:txBody>
        </p:sp>
        <p:sp>
          <p:nvSpPr>
            <p:cNvPr id="98" name="TextBox 26">
              <a:extLst>
                <a:ext uri="{FF2B5EF4-FFF2-40B4-BE49-F238E27FC236}">
                  <a16:creationId xmlns:a16="http://schemas.microsoft.com/office/drawing/2014/main" id="{2263614A-38C0-CDE5-556E-6A1852569669}"/>
                </a:ext>
              </a:extLst>
            </p:cNvPr>
            <p:cNvSpPr txBox="1"/>
            <p:nvPr/>
          </p:nvSpPr>
          <p:spPr>
            <a:xfrm>
              <a:off x="773700" y="3280045"/>
              <a:ext cx="3141694" cy="1134122"/>
            </a:xfrm>
            <a:prstGeom prst="rect">
              <a:avLst/>
            </a:prstGeom>
          </p:spPr>
          <p:txBody>
            <a:bodyPr wrap="square" lIns="0" tIns="0" rIns="0" bIns="0" rtlCol="0" anchor="t">
              <a:spAutoFit/>
            </a:bodyPr>
            <a:lstStyle/>
            <a:p>
              <a:pPr>
                <a:lnSpc>
                  <a:spcPts val="1294"/>
                </a:lnSpc>
              </a:pPr>
              <a:r>
                <a:rPr lang="en-US" sz="1200" dirty="0"/>
                <a:t>Unsupervised learning is a type of machine learning that involves training a model on data without labeled responses. This approach allows the model to discover patterns and relationships within the data on its own.  It is popularly know as “</a:t>
              </a:r>
              <a:r>
                <a:rPr lang="en-US" sz="1200" b="1" dirty="0">
                  <a:solidFill>
                    <a:srgbClr val="FF0000"/>
                  </a:solidFill>
                </a:rPr>
                <a:t>Clustering”</a:t>
              </a:r>
              <a:endParaRPr lang="en-US" sz="1125" b="1" dirty="0">
                <a:solidFill>
                  <a:srgbClr val="FF0000"/>
                </a:solidFill>
                <a:latin typeface="Poppins"/>
                <a:ea typeface="Poppins"/>
                <a:cs typeface="Poppins"/>
                <a:sym typeface="Poppins"/>
              </a:endParaRPr>
            </a:p>
          </p:txBody>
        </p:sp>
      </p:grpSp>
      <p:grpSp>
        <p:nvGrpSpPr>
          <p:cNvPr id="113" name="Group 112">
            <a:extLst>
              <a:ext uri="{FF2B5EF4-FFF2-40B4-BE49-F238E27FC236}">
                <a16:creationId xmlns:a16="http://schemas.microsoft.com/office/drawing/2014/main" id="{FD0BA1A6-6ED8-E183-8393-7FFB8EA85DE5}"/>
              </a:ext>
            </a:extLst>
          </p:cNvPr>
          <p:cNvGrpSpPr/>
          <p:nvPr/>
        </p:nvGrpSpPr>
        <p:grpSpPr>
          <a:xfrm>
            <a:off x="6301488" y="2572606"/>
            <a:ext cx="2866426" cy="3907036"/>
            <a:chOff x="671286" y="2214472"/>
            <a:chExt cx="3179217" cy="4426150"/>
          </a:xfrm>
        </p:grpSpPr>
        <p:grpSp>
          <p:nvGrpSpPr>
            <p:cNvPr id="114" name="Group 3">
              <a:extLst>
                <a:ext uri="{FF2B5EF4-FFF2-40B4-BE49-F238E27FC236}">
                  <a16:creationId xmlns:a16="http://schemas.microsoft.com/office/drawing/2014/main" id="{B44A9B1F-B0CD-C431-82B9-4AC2DB81EC0D}"/>
                </a:ext>
              </a:extLst>
            </p:cNvPr>
            <p:cNvGrpSpPr/>
            <p:nvPr/>
          </p:nvGrpSpPr>
          <p:grpSpPr>
            <a:xfrm>
              <a:off x="671286" y="2685365"/>
              <a:ext cx="3179217" cy="3955257"/>
              <a:chOff x="0" y="0"/>
              <a:chExt cx="1255987" cy="1562571"/>
            </a:xfrm>
          </p:grpSpPr>
          <p:sp>
            <p:nvSpPr>
              <p:cNvPr id="121" name="Freeform 4">
                <a:extLst>
                  <a:ext uri="{FF2B5EF4-FFF2-40B4-BE49-F238E27FC236}">
                    <a16:creationId xmlns:a16="http://schemas.microsoft.com/office/drawing/2014/main" id="{7EC8BCCC-96B2-7884-F4BF-954C82DCE7E1}"/>
                  </a:ext>
                </a:extLst>
              </p:cNvPr>
              <p:cNvSpPr/>
              <p:nvPr/>
            </p:nvSpPr>
            <p:spPr>
              <a:xfrm>
                <a:off x="0" y="0"/>
                <a:ext cx="1255987" cy="1562571"/>
              </a:xfrm>
              <a:custGeom>
                <a:avLst/>
                <a:gdLst/>
                <a:ahLst/>
                <a:cxnLst/>
                <a:rect l="l" t="t" r="r" b="b"/>
                <a:pathLst>
                  <a:path w="1255987" h="1562571">
                    <a:moveTo>
                      <a:pt x="0" y="0"/>
                    </a:moveTo>
                    <a:lnTo>
                      <a:pt x="1255987" y="0"/>
                    </a:lnTo>
                    <a:lnTo>
                      <a:pt x="1255987" y="1562571"/>
                    </a:lnTo>
                    <a:lnTo>
                      <a:pt x="0" y="1562571"/>
                    </a:lnTo>
                    <a:close/>
                  </a:path>
                </a:pathLst>
              </a:custGeom>
              <a:solidFill>
                <a:srgbClr val="FFFFFF"/>
              </a:solidFill>
              <a:ln w="38100" cap="sq">
                <a:solidFill>
                  <a:srgbClr val="FFFFFF"/>
                </a:solidFill>
                <a:prstDash val="solid"/>
                <a:miter/>
              </a:ln>
            </p:spPr>
            <p:txBody>
              <a:bodyPr/>
              <a:lstStyle/>
              <a:p>
                <a:endParaRPr lang="en-GB" dirty="0"/>
              </a:p>
            </p:txBody>
          </p:sp>
          <p:sp>
            <p:nvSpPr>
              <p:cNvPr id="122" name="TextBox 5">
                <a:extLst>
                  <a:ext uri="{FF2B5EF4-FFF2-40B4-BE49-F238E27FC236}">
                    <a16:creationId xmlns:a16="http://schemas.microsoft.com/office/drawing/2014/main" id="{5A4EE6FD-2CAB-6284-FCBC-6BD1B62B0663}"/>
                  </a:ext>
                </a:extLst>
              </p:cNvPr>
              <p:cNvSpPr txBox="1"/>
              <p:nvPr/>
            </p:nvSpPr>
            <p:spPr>
              <a:xfrm>
                <a:off x="0" y="19050"/>
                <a:ext cx="1255987" cy="1543521"/>
              </a:xfrm>
              <a:prstGeom prst="rect">
                <a:avLst/>
              </a:prstGeom>
            </p:spPr>
            <p:txBody>
              <a:bodyPr lIns="33867" tIns="33867" rIns="33867" bIns="33867" rtlCol="0" anchor="ctr"/>
              <a:lstStyle/>
              <a:p>
                <a:pPr algn="ctr">
                  <a:lnSpc>
                    <a:spcPts val="1600"/>
                  </a:lnSpc>
                </a:pPr>
                <a:endParaRPr sz="1200"/>
              </a:p>
            </p:txBody>
          </p:sp>
        </p:grpSp>
        <p:grpSp>
          <p:nvGrpSpPr>
            <p:cNvPr id="115" name="Group 6">
              <a:extLst>
                <a:ext uri="{FF2B5EF4-FFF2-40B4-BE49-F238E27FC236}">
                  <a16:creationId xmlns:a16="http://schemas.microsoft.com/office/drawing/2014/main" id="{F7CE1822-4123-5580-C3AB-BA652A49731A}"/>
                </a:ext>
              </a:extLst>
            </p:cNvPr>
            <p:cNvGrpSpPr/>
            <p:nvPr/>
          </p:nvGrpSpPr>
          <p:grpSpPr>
            <a:xfrm>
              <a:off x="1790002" y="2214472"/>
              <a:ext cx="941787" cy="941787"/>
              <a:chOff x="0" y="0"/>
              <a:chExt cx="812800" cy="812800"/>
            </a:xfrm>
          </p:grpSpPr>
          <p:sp>
            <p:nvSpPr>
              <p:cNvPr id="119" name="Freeform 7">
                <a:extLst>
                  <a:ext uri="{FF2B5EF4-FFF2-40B4-BE49-F238E27FC236}">
                    <a16:creationId xmlns:a16="http://schemas.microsoft.com/office/drawing/2014/main" id="{02158AE7-1667-62C0-CC87-68BC3A48AFB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20" name="TextBox 8">
                <a:extLst>
                  <a:ext uri="{FF2B5EF4-FFF2-40B4-BE49-F238E27FC236}">
                    <a16:creationId xmlns:a16="http://schemas.microsoft.com/office/drawing/2014/main" id="{F570E8C5-2B1F-A264-9FAB-E3C3F77C5194}"/>
                  </a:ext>
                </a:extLst>
              </p:cNvPr>
              <p:cNvSpPr txBox="1"/>
              <p:nvPr/>
            </p:nvSpPr>
            <p:spPr>
              <a:xfrm>
                <a:off x="76200" y="95250"/>
                <a:ext cx="660400" cy="641350"/>
              </a:xfrm>
              <a:prstGeom prst="rect">
                <a:avLst/>
              </a:prstGeom>
            </p:spPr>
            <p:txBody>
              <a:bodyPr lIns="33867" tIns="33867" rIns="33867" bIns="33867" rtlCol="0" anchor="ctr"/>
              <a:lstStyle/>
              <a:p>
                <a:pPr algn="ctr">
                  <a:lnSpc>
                    <a:spcPts val="1600"/>
                  </a:lnSpc>
                </a:pPr>
                <a:endParaRPr sz="1200"/>
              </a:p>
            </p:txBody>
          </p:sp>
        </p:grpSp>
        <p:sp>
          <p:nvSpPr>
            <p:cNvPr id="116" name="TextBox 22">
              <a:extLst>
                <a:ext uri="{FF2B5EF4-FFF2-40B4-BE49-F238E27FC236}">
                  <a16:creationId xmlns:a16="http://schemas.microsoft.com/office/drawing/2014/main" id="{79C9DCAB-9415-FD4E-2112-6801E77FCB2A}"/>
                </a:ext>
              </a:extLst>
            </p:cNvPr>
            <p:cNvSpPr txBox="1"/>
            <p:nvPr/>
          </p:nvSpPr>
          <p:spPr>
            <a:xfrm>
              <a:off x="1933377" y="2214472"/>
              <a:ext cx="655033" cy="690367"/>
            </a:xfrm>
            <a:prstGeom prst="rect">
              <a:avLst/>
            </a:prstGeom>
          </p:spPr>
          <p:txBody>
            <a:bodyPr lIns="0" tIns="0" rIns="0" bIns="0" rtlCol="0" anchor="t">
              <a:spAutoFit/>
            </a:bodyPr>
            <a:lstStyle/>
            <a:p>
              <a:pPr algn="ctr">
                <a:lnSpc>
                  <a:spcPts val="5011"/>
                </a:lnSpc>
              </a:pPr>
              <a:r>
                <a:rPr lang="en-US" sz="3579" dirty="0">
                  <a:solidFill>
                    <a:srgbClr val="000000"/>
                  </a:solidFill>
                  <a:latin typeface="Poppins Bold"/>
                  <a:ea typeface="Poppins Bold"/>
                  <a:cs typeface="Poppins Bold"/>
                  <a:sym typeface="Poppins Bold"/>
                </a:rPr>
                <a:t>3</a:t>
              </a:r>
            </a:p>
          </p:txBody>
        </p:sp>
        <p:sp>
          <p:nvSpPr>
            <p:cNvPr id="117" name="TextBox 25">
              <a:extLst>
                <a:ext uri="{FF2B5EF4-FFF2-40B4-BE49-F238E27FC236}">
                  <a16:creationId xmlns:a16="http://schemas.microsoft.com/office/drawing/2014/main" id="{D911372C-8DC2-9C4F-3658-40748C6B3AB4}"/>
                </a:ext>
              </a:extLst>
            </p:cNvPr>
            <p:cNvSpPr txBox="1"/>
            <p:nvPr/>
          </p:nvSpPr>
          <p:spPr>
            <a:xfrm>
              <a:off x="737522" y="2778557"/>
              <a:ext cx="3036815" cy="374239"/>
            </a:xfrm>
            <a:prstGeom prst="rect">
              <a:avLst/>
            </a:prstGeom>
          </p:spPr>
          <p:txBody>
            <a:bodyPr wrap="square" lIns="0" tIns="0" rIns="0" bIns="0" rtlCol="0" anchor="t">
              <a:spAutoFit/>
            </a:bodyPr>
            <a:lstStyle/>
            <a:p>
              <a:pPr algn="ctr">
                <a:lnSpc>
                  <a:spcPts val="2800"/>
                </a:lnSpc>
                <a:spcBef>
                  <a:spcPct val="0"/>
                </a:spcBef>
              </a:pPr>
              <a:r>
                <a:rPr lang="en-US" sz="1700" dirty="0">
                  <a:solidFill>
                    <a:srgbClr val="000000"/>
                  </a:solidFill>
                  <a:latin typeface="Poppins Bold"/>
                  <a:ea typeface="Poppins Bold"/>
                  <a:cs typeface="Poppins Bold"/>
                  <a:sym typeface="Poppins Bold"/>
                </a:rPr>
                <a:t>Reinforcement Learning</a:t>
              </a:r>
            </a:p>
          </p:txBody>
        </p:sp>
        <p:sp>
          <p:nvSpPr>
            <p:cNvPr id="118" name="TextBox 26">
              <a:extLst>
                <a:ext uri="{FF2B5EF4-FFF2-40B4-BE49-F238E27FC236}">
                  <a16:creationId xmlns:a16="http://schemas.microsoft.com/office/drawing/2014/main" id="{9B1D6C30-9437-1AD1-B257-213A5D3A974D}"/>
                </a:ext>
              </a:extLst>
            </p:cNvPr>
            <p:cNvSpPr txBox="1"/>
            <p:nvPr/>
          </p:nvSpPr>
          <p:spPr>
            <a:xfrm>
              <a:off x="855655" y="3280045"/>
              <a:ext cx="2684830" cy="1133177"/>
            </a:xfrm>
            <a:prstGeom prst="rect">
              <a:avLst/>
            </a:prstGeom>
          </p:spPr>
          <p:txBody>
            <a:bodyPr wrap="square" lIns="0" tIns="0" rIns="0" bIns="0" rtlCol="0" anchor="t">
              <a:spAutoFit/>
            </a:bodyPr>
            <a:lstStyle/>
            <a:p>
              <a:pPr>
                <a:lnSpc>
                  <a:spcPts val="1294"/>
                </a:lnSpc>
              </a:pPr>
              <a:r>
                <a:rPr lang="en-US" sz="1200" dirty="0"/>
                <a:t>Reinforcement Learning (RL) is a type of machine learning where an agent learns to make decisions by performing actions and receiving feedback in the form of rewards or penalties.</a:t>
              </a:r>
              <a:endParaRPr lang="en-US" sz="1125" dirty="0">
                <a:solidFill>
                  <a:srgbClr val="000000"/>
                </a:solidFill>
                <a:latin typeface="Poppins"/>
                <a:ea typeface="Poppins"/>
                <a:cs typeface="Poppins"/>
                <a:sym typeface="Poppins"/>
              </a:endParaRPr>
            </a:p>
          </p:txBody>
        </p:sp>
      </p:grpSp>
      <p:pic>
        <p:nvPicPr>
          <p:cNvPr id="124" name="Picture 123">
            <a:extLst>
              <a:ext uri="{FF2B5EF4-FFF2-40B4-BE49-F238E27FC236}">
                <a16:creationId xmlns:a16="http://schemas.microsoft.com/office/drawing/2014/main" id="{C48F3ADC-0762-E59B-7382-7FD0BBD39D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2439" y="4588483"/>
            <a:ext cx="1761325" cy="1761325"/>
          </a:xfrm>
          <a:prstGeom prst="rect">
            <a:avLst/>
          </a:prstGeom>
        </p:spPr>
      </p:pic>
      <p:pic>
        <p:nvPicPr>
          <p:cNvPr id="10" name="Picture 9">
            <a:extLst>
              <a:ext uri="{FF2B5EF4-FFF2-40B4-BE49-F238E27FC236}">
                <a16:creationId xmlns:a16="http://schemas.microsoft.com/office/drawing/2014/main" id="{43BF44E8-556E-A09D-0A1D-F2FE184A5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275" y="4577548"/>
            <a:ext cx="2514218" cy="1257109"/>
          </a:xfrm>
          <a:prstGeom prst="rect">
            <a:avLst/>
          </a:prstGeom>
        </p:spPr>
      </p:pic>
      <p:pic>
        <p:nvPicPr>
          <p:cNvPr id="12" name="Picture 11">
            <a:extLst>
              <a:ext uri="{FF2B5EF4-FFF2-40B4-BE49-F238E27FC236}">
                <a16:creationId xmlns:a16="http://schemas.microsoft.com/office/drawing/2014/main" id="{FC28508F-E763-EE47-1B80-0EEF6D20DD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1488" y="4739029"/>
            <a:ext cx="2738034" cy="1241571"/>
          </a:xfrm>
          <a:prstGeom prst="rect">
            <a:avLst/>
          </a:prstGeom>
        </p:spPr>
      </p:pic>
      <p:pic>
        <p:nvPicPr>
          <p:cNvPr id="14" name="Picture 13">
            <a:extLst>
              <a:ext uri="{FF2B5EF4-FFF2-40B4-BE49-F238E27FC236}">
                <a16:creationId xmlns:a16="http://schemas.microsoft.com/office/drawing/2014/main" id="{01E42374-DB65-CE9A-7569-4A93E90E57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06202" y="3488877"/>
            <a:ext cx="2695575" cy="16954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2">
            <a:extLst>
              <a:ext uri="{FF2B5EF4-FFF2-40B4-BE49-F238E27FC236}">
                <a16:creationId xmlns:a16="http://schemas.microsoft.com/office/drawing/2014/main" id="{4F8980DD-BA50-2AAA-C483-3D9C87C6C8C3}"/>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endParaRPr lang="en-GB" dirty="0"/>
          </a:p>
        </p:txBody>
      </p:sp>
      <p:grpSp>
        <p:nvGrpSpPr>
          <p:cNvPr id="3" name="Group 3"/>
          <p:cNvGrpSpPr/>
          <p:nvPr/>
        </p:nvGrpSpPr>
        <p:grpSpPr>
          <a:xfrm>
            <a:off x="279399" y="870208"/>
            <a:ext cx="6382657" cy="5544456"/>
            <a:chOff x="0" y="0"/>
            <a:chExt cx="1255987" cy="1562571"/>
          </a:xfrm>
        </p:grpSpPr>
        <p:sp>
          <p:nvSpPr>
            <p:cNvPr id="4" name="Freeform 4"/>
            <p:cNvSpPr/>
            <p:nvPr/>
          </p:nvSpPr>
          <p:spPr>
            <a:xfrm>
              <a:off x="0" y="0"/>
              <a:ext cx="1255987" cy="1562571"/>
            </a:xfrm>
            <a:custGeom>
              <a:avLst/>
              <a:gdLst/>
              <a:ahLst/>
              <a:cxnLst/>
              <a:rect l="l" t="t" r="r" b="b"/>
              <a:pathLst>
                <a:path w="1255987" h="1562571">
                  <a:moveTo>
                    <a:pt x="0" y="0"/>
                  </a:moveTo>
                  <a:lnTo>
                    <a:pt x="1255987" y="0"/>
                  </a:lnTo>
                  <a:lnTo>
                    <a:pt x="1255987" y="1562571"/>
                  </a:lnTo>
                  <a:lnTo>
                    <a:pt x="0" y="1562571"/>
                  </a:lnTo>
                  <a:close/>
                </a:path>
              </a:pathLst>
            </a:custGeom>
            <a:solidFill>
              <a:srgbClr val="FFFFFF"/>
            </a:solidFill>
            <a:ln w="38100" cap="sq">
              <a:solidFill>
                <a:srgbClr val="FFFFFF"/>
              </a:solidFill>
              <a:prstDash val="solid"/>
              <a:miter/>
            </a:ln>
          </p:spPr>
        </p:sp>
        <p:sp>
          <p:nvSpPr>
            <p:cNvPr id="5" name="TextBox 5"/>
            <p:cNvSpPr txBox="1"/>
            <p:nvPr/>
          </p:nvSpPr>
          <p:spPr>
            <a:xfrm>
              <a:off x="0" y="19050"/>
              <a:ext cx="1255987" cy="1543521"/>
            </a:xfrm>
            <a:prstGeom prst="rect">
              <a:avLst/>
            </a:prstGeom>
          </p:spPr>
          <p:txBody>
            <a:bodyPr lIns="33867" tIns="33867" rIns="33867" bIns="33867" rtlCol="0" anchor="ctr"/>
            <a:lstStyle/>
            <a:p>
              <a:pPr algn="ctr">
                <a:lnSpc>
                  <a:spcPts val="1600"/>
                </a:lnSpc>
              </a:pPr>
              <a:endParaRPr sz="1200"/>
            </a:p>
          </p:txBody>
        </p:sp>
      </p:grpSp>
      <p:sp>
        <p:nvSpPr>
          <p:cNvPr id="25" name="TextBox 25"/>
          <p:cNvSpPr txBox="1"/>
          <p:nvPr/>
        </p:nvSpPr>
        <p:spPr>
          <a:xfrm>
            <a:off x="335798" y="1073427"/>
            <a:ext cx="6193971" cy="341119"/>
          </a:xfrm>
          <a:prstGeom prst="rect">
            <a:avLst/>
          </a:prstGeom>
        </p:spPr>
        <p:txBody>
          <a:bodyPr wrap="square" lIns="0" tIns="0" rIns="0" bIns="0" rtlCol="0" anchor="t">
            <a:spAutoFit/>
          </a:bodyPr>
          <a:lstStyle/>
          <a:p>
            <a:pPr algn="ctr">
              <a:lnSpc>
                <a:spcPts val="2800"/>
              </a:lnSpc>
              <a:spcBef>
                <a:spcPct val="0"/>
              </a:spcBef>
            </a:pPr>
            <a:r>
              <a:rPr lang="en-US" sz="2000" dirty="0">
                <a:solidFill>
                  <a:srgbClr val="000000"/>
                </a:solidFill>
                <a:latin typeface="Poppins Bold"/>
                <a:ea typeface="Poppins Bold"/>
                <a:cs typeface="Poppins Bold"/>
                <a:sym typeface="Poppins Bold"/>
              </a:rPr>
              <a:t>In Line with Problem – </a:t>
            </a:r>
            <a:r>
              <a:rPr lang="en-US" sz="1700" dirty="0">
                <a:solidFill>
                  <a:srgbClr val="000000"/>
                </a:solidFill>
                <a:latin typeface="Poppins Bold"/>
                <a:ea typeface="Poppins Bold"/>
                <a:cs typeface="Poppins Bold"/>
                <a:sym typeface="Poppins Bold"/>
              </a:rPr>
              <a:t>Brief Intro to </a:t>
            </a:r>
            <a:r>
              <a:rPr lang="en-US" sz="1700" dirty="0" err="1">
                <a:solidFill>
                  <a:srgbClr val="000000"/>
                </a:solidFill>
                <a:latin typeface="Poppins Bold"/>
                <a:ea typeface="Poppins Bold"/>
                <a:cs typeface="Poppins Bold"/>
                <a:sym typeface="Poppins Bold"/>
              </a:rPr>
              <a:t>TimeSeries</a:t>
            </a:r>
            <a:r>
              <a:rPr lang="en-US" sz="1700" dirty="0">
                <a:solidFill>
                  <a:srgbClr val="000000"/>
                </a:solidFill>
                <a:latin typeface="Poppins Bold"/>
                <a:ea typeface="Poppins Bold"/>
                <a:cs typeface="Poppins Bold"/>
                <a:sym typeface="Poppins Bold"/>
              </a:rPr>
              <a:t> in ML</a:t>
            </a:r>
          </a:p>
        </p:txBody>
      </p:sp>
      <p:sp>
        <p:nvSpPr>
          <p:cNvPr id="26" name="TextBox 26"/>
          <p:cNvSpPr txBox="1"/>
          <p:nvPr/>
        </p:nvSpPr>
        <p:spPr>
          <a:xfrm>
            <a:off x="428564" y="1550170"/>
            <a:ext cx="5375888" cy="3600986"/>
          </a:xfrm>
          <a:prstGeom prst="rect">
            <a:avLst/>
          </a:prstGeom>
        </p:spPr>
        <p:txBody>
          <a:bodyPr wrap="square" lIns="0" tIns="0" rIns="0" bIns="0" rtlCol="0" anchor="t">
            <a:spAutoFit/>
          </a:bodyPr>
          <a:lstStyle/>
          <a:p>
            <a:pPr algn="just"/>
            <a:r>
              <a:rPr lang="en-US" sz="1300" dirty="0">
                <a:solidFill>
                  <a:srgbClr val="000000"/>
                </a:solidFill>
                <a:latin typeface="Poppins"/>
                <a:ea typeface="Poppins"/>
                <a:cs typeface="Poppins"/>
                <a:sym typeface="Poppins"/>
              </a:rPr>
              <a:t>Since the Problem involved Predicting “</a:t>
            </a:r>
            <a:r>
              <a:rPr lang="en-US" sz="1300" b="1" i="1" dirty="0">
                <a:solidFill>
                  <a:srgbClr val="000000"/>
                </a:solidFill>
                <a:latin typeface="Poppins"/>
                <a:ea typeface="Poppins"/>
                <a:cs typeface="Poppins"/>
                <a:sym typeface="Poppins"/>
              </a:rPr>
              <a:t>Future”  </a:t>
            </a:r>
            <a:r>
              <a:rPr lang="en-US" sz="1300" dirty="0">
                <a:solidFill>
                  <a:srgbClr val="000000"/>
                </a:solidFill>
                <a:latin typeface="Poppins"/>
                <a:ea typeface="Poppins"/>
                <a:cs typeface="Poppins"/>
                <a:sym typeface="Poppins"/>
              </a:rPr>
              <a:t>production rates. It is best Categorized as a </a:t>
            </a:r>
            <a:r>
              <a:rPr lang="en-US" sz="1300" b="1" i="1" dirty="0">
                <a:solidFill>
                  <a:srgbClr val="000000"/>
                </a:solidFill>
                <a:latin typeface="Poppins"/>
                <a:ea typeface="Poppins"/>
                <a:cs typeface="Poppins"/>
                <a:sym typeface="Poppins"/>
              </a:rPr>
              <a:t>timeseries forecasting </a:t>
            </a:r>
            <a:r>
              <a:rPr lang="en-US" sz="1300" dirty="0">
                <a:solidFill>
                  <a:srgbClr val="000000"/>
                </a:solidFill>
                <a:latin typeface="Poppins"/>
                <a:ea typeface="Poppins"/>
                <a:cs typeface="Poppins"/>
                <a:sym typeface="Poppins"/>
              </a:rPr>
              <a:t>problem. </a:t>
            </a:r>
            <a:r>
              <a:rPr lang="en-US" sz="1300" dirty="0">
                <a:solidFill>
                  <a:srgbClr val="000000"/>
                </a:solidFill>
                <a:latin typeface="Poppins"/>
                <a:cs typeface="Poppins"/>
              </a:rPr>
              <a:t>Time series forecasting involves predicting future values based on previously observed data points collected over time.</a:t>
            </a:r>
            <a:endParaRPr lang="en-US" sz="1300" b="1" i="1" dirty="0">
              <a:solidFill>
                <a:srgbClr val="000000"/>
              </a:solidFill>
              <a:latin typeface="Poppins"/>
              <a:ea typeface="Poppins"/>
              <a:cs typeface="Poppins"/>
              <a:sym typeface="Poppins"/>
            </a:endParaRPr>
          </a:p>
          <a:p>
            <a:pPr algn="just"/>
            <a:endParaRPr lang="en-US" sz="1300" b="1" i="1" dirty="0">
              <a:solidFill>
                <a:srgbClr val="000000"/>
              </a:solidFill>
              <a:latin typeface="Poppins"/>
              <a:ea typeface="Poppins"/>
              <a:cs typeface="Poppins"/>
              <a:sym typeface="Poppins"/>
            </a:endParaRPr>
          </a:p>
          <a:p>
            <a:pPr algn="just"/>
            <a:endParaRPr lang="en-US" sz="1300" b="1" i="1" dirty="0">
              <a:solidFill>
                <a:srgbClr val="000000"/>
              </a:solidFill>
              <a:latin typeface="Poppins"/>
              <a:ea typeface="Poppins"/>
              <a:cs typeface="Poppins"/>
              <a:sym typeface="Poppins"/>
            </a:endParaRPr>
          </a:p>
          <a:p>
            <a:pPr algn="just"/>
            <a:r>
              <a:rPr lang="en-US" sz="1300" dirty="0">
                <a:solidFill>
                  <a:srgbClr val="000000"/>
                </a:solidFill>
                <a:latin typeface="Poppins"/>
                <a:ea typeface="Poppins"/>
                <a:cs typeface="Poppins"/>
                <a:sym typeface="Poppins"/>
              </a:rPr>
              <a:t>Timeseries can be handled using various methods:</a:t>
            </a:r>
          </a:p>
          <a:p>
            <a:pPr marL="228600" indent="-228600" algn="just">
              <a:buAutoNum type="arabicPeriod"/>
            </a:pPr>
            <a:r>
              <a:rPr lang="en-US" sz="1300" b="1" dirty="0">
                <a:solidFill>
                  <a:srgbClr val="000000"/>
                </a:solidFill>
                <a:latin typeface="Poppins"/>
                <a:ea typeface="Poppins"/>
                <a:cs typeface="Poppins"/>
                <a:sym typeface="Poppins"/>
              </a:rPr>
              <a:t>Timeseries models:</a:t>
            </a:r>
            <a:r>
              <a:rPr lang="en-US" sz="1300" dirty="0">
                <a:solidFill>
                  <a:srgbClr val="000000"/>
                </a:solidFill>
                <a:latin typeface="Poppins"/>
                <a:ea typeface="Poppins"/>
                <a:cs typeface="Poppins"/>
                <a:sym typeface="Poppins"/>
              </a:rPr>
              <a:t> These models use a window approach towards learning and there are specific models and algorithms for this purpose. </a:t>
            </a:r>
            <a:r>
              <a:rPr lang="en-US" sz="1300" dirty="0" err="1">
                <a:solidFill>
                  <a:srgbClr val="000000"/>
                </a:solidFill>
                <a:latin typeface="Poppins"/>
                <a:ea typeface="Poppins"/>
                <a:cs typeface="Poppins"/>
                <a:sym typeface="Poppins"/>
              </a:rPr>
              <a:t>E,g</a:t>
            </a:r>
            <a:r>
              <a:rPr lang="en-US" sz="1300" dirty="0">
                <a:solidFill>
                  <a:srgbClr val="000000"/>
                </a:solidFill>
                <a:latin typeface="Poppins"/>
                <a:ea typeface="Poppins"/>
                <a:cs typeface="Poppins"/>
                <a:sym typeface="Poppins"/>
              </a:rPr>
              <a:t>, Arima, Facebook Prophet, LSTM deep learning architecture, Recurrent Neural Network (RNN) architecture.</a:t>
            </a:r>
          </a:p>
          <a:p>
            <a:pPr marL="228600" indent="-228600" algn="just">
              <a:buAutoNum type="arabicPeriod"/>
            </a:pPr>
            <a:endParaRPr lang="en-US" sz="1300" dirty="0">
              <a:solidFill>
                <a:srgbClr val="000000"/>
              </a:solidFill>
              <a:latin typeface="Poppins"/>
              <a:ea typeface="Poppins"/>
              <a:cs typeface="Poppins"/>
              <a:sym typeface="Poppins"/>
            </a:endParaRPr>
          </a:p>
          <a:p>
            <a:pPr marL="228600" indent="-228600" algn="just">
              <a:buAutoNum type="arabicPeriod"/>
            </a:pPr>
            <a:r>
              <a:rPr lang="en-US" sz="1300" b="1" dirty="0">
                <a:solidFill>
                  <a:srgbClr val="000000"/>
                </a:solidFill>
                <a:latin typeface="Poppins"/>
                <a:ea typeface="Poppins"/>
                <a:cs typeface="Poppins"/>
                <a:sym typeface="Poppins"/>
              </a:rPr>
              <a:t>Timeseries as Supervised Learning:</a:t>
            </a:r>
            <a:r>
              <a:rPr lang="en-US" sz="1300" dirty="0">
                <a:solidFill>
                  <a:srgbClr val="000000"/>
                </a:solidFill>
                <a:latin typeface="Poppins"/>
                <a:ea typeface="Poppins"/>
                <a:cs typeface="Poppins"/>
                <a:sym typeface="Poppins"/>
              </a:rPr>
              <a:t> This involves extracting time related features such as day, year, week as features and also performing lag of features to use as new features with normal supervised learning models.</a:t>
            </a:r>
          </a:p>
          <a:p>
            <a:pPr marL="228600" indent="-228600" algn="just">
              <a:buAutoNum type="arabicPeriod"/>
            </a:pPr>
            <a:endParaRPr lang="en-US" sz="1300" dirty="0">
              <a:solidFill>
                <a:srgbClr val="000000"/>
              </a:solidFill>
              <a:latin typeface="Poppins"/>
              <a:ea typeface="Poppins"/>
              <a:cs typeface="Poppins"/>
              <a:sym typeface="Poppins"/>
            </a:endParaRPr>
          </a:p>
        </p:txBody>
      </p:sp>
      <p:sp>
        <p:nvSpPr>
          <p:cNvPr id="33" name="TextBox 3">
            <a:extLst>
              <a:ext uri="{FF2B5EF4-FFF2-40B4-BE49-F238E27FC236}">
                <a16:creationId xmlns:a16="http://schemas.microsoft.com/office/drawing/2014/main" id="{FDA62120-83AA-FDB9-CBD9-B82BF7B09FAA}"/>
              </a:ext>
            </a:extLst>
          </p:cNvPr>
          <p:cNvSpPr txBox="1"/>
          <p:nvPr/>
        </p:nvSpPr>
        <p:spPr>
          <a:xfrm>
            <a:off x="279400" y="32735"/>
            <a:ext cx="7558315" cy="837473"/>
          </a:xfrm>
          <a:prstGeom prst="rect">
            <a:avLst/>
          </a:prstGeom>
        </p:spPr>
        <p:txBody>
          <a:bodyPr wrap="square" lIns="0" tIns="0" rIns="0" bIns="0" rtlCol="0" anchor="t">
            <a:spAutoFit/>
          </a:bodyPr>
          <a:lstStyle/>
          <a:p>
            <a:pPr>
              <a:lnSpc>
                <a:spcPts val="7641"/>
              </a:lnSpc>
            </a:pPr>
            <a:r>
              <a:rPr lang="en-US" sz="4000" dirty="0">
                <a:latin typeface="Impact"/>
                <a:ea typeface="Lato" panose="020F0502020204030203" pitchFamily="34" charset="0"/>
                <a:cs typeface="Lato" panose="020F0502020204030203" pitchFamily="34" charset="0"/>
                <a:sym typeface="Impact"/>
              </a:rPr>
              <a:t>Brief Intro to Machine </a:t>
            </a:r>
            <a:r>
              <a:rPr lang="en-US" sz="4000" dirty="0" err="1">
                <a:latin typeface="Impact"/>
                <a:ea typeface="Lato" panose="020F0502020204030203" pitchFamily="34" charset="0"/>
                <a:cs typeface="Lato" panose="020F0502020204030203" pitchFamily="34" charset="0"/>
                <a:sym typeface="Impact"/>
              </a:rPr>
              <a:t>Learing</a:t>
            </a:r>
            <a:endParaRPr lang="en-US" sz="4000" dirty="0">
              <a:latin typeface="Impact"/>
              <a:ea typeface="Lato" panose="020F0502020204030203" pitchFamily="34" charset="0"/>
              <a:cs typeface="Lato" panose="020F0502020204030203" pitchFamily="34" charset="0"/>
              <a:sym typeface="Impact"/>
            </a:endParaRPr>
          </a:p>
        </p:txBody>
      </p:sp>
      <p:pic>
        <p:nvPicPr>
          <p:cNvPr id="10" name="Picture 9">
            <a:extLst>
              <a:ext uri="{FF2B5EF4-FFF2-40B4-BE49-F238E27FC236}">
                <a16:creationId xmlns:a16="http://schemas.microsoft.com/office/drawing/2014/main" id="{964DD613-917F-A85B-5A5C-105B4A129E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617" y="1533298"/>
            <a:ext cx="6238383" cy="4661611"/>
          </a:xfrm>
          <a:prstGeom prst="rect">
            <a:avLst/>
          </a:prstGeom>
        </p:spPr>
      </p:pic>
    </p:spTree>
    <p:extLst>
      <p:ext uri="{BB962C8B-B14F-4D97-AF65-F5344CB8AC3E}">
        <p14:creationId xmlns:p14="http://schemas.microsoft.com/office/powerpoint/2010/main" val="1488586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C060008-4384-4077-8905-22F535EF0748}"/>
              </a:ext>
            </a:extLst>
          </p:cNvPr>
          <p:cNvSpPr>
            <a:spLocks noGrp="1"/>
          </p:cNvSpPr>
          <p:nvPr>
            <p:ph type="sldNum" sz="quarter" idx="12"/>
          </p:nvPr>
        </p:nvSpPr>
        <p:spPr/>
        <p:txBody>
          <a:bodyPr/>
          <a:lstStyle/>
          <a:p>
            <a:fld id="{6C0DC5EE-E788-4909-8A84-628A09471DA7}" type="slidenum">
              <a:rPr lang="en-GB" smtClean="0"/>
              <a:pPr/>
              <a:t>7</a:t>
            </a:fld>
            <a:endParaRPr lang="en-GB" dirty="0"/>
          </a:p>
        </p:txBody>
      </p:sp>
      <p:cxnSp>
        <p:nvCxnSpPr>
          <p:cNvPr id="12" name="Straight Connector 11">
            <a:extLst>
              <a:ext uri="{FF2B5EF4-FFF2-40B4-BE49-F238E27FC236}">
                <a16:creationId xmlns:a16="http://schemas.microsoft.com/office/drawing/2014/main" id="{8BDA8CD0-D26B-423C-846E-485DE5AE7AAD}"/>
              </a:ext>
            </a:extLst>
          </p:cNvPr>
          <p:cNvCxnSpPr/>
          <p:nvPr/>
        </p:nvCxnSpPr>
        <p:spPr>
          <a:xfrm>
            <a:off x="3857625" y="6526442"/>
            <a:ext cx="7187746"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11401" y="279214"/>
            <a:ext cx="3902030" cy="584775"/>
          </a:xfrm>
          <a:prstGeom prst="rect">
            <a:avLst/>
          </a:prstGeom>
        </p:spPr>
        <p:txBody>
          <a:bodyPr wrap="none">
            <a:spAutoFit/>
          </a:bodyPr>
          <a:lstStyle/>
          <a:p>
            <a:r>
              <a:rPr lang="en-GB" sz="3200" b="1" dirty="0">
                <a:solidFill>
                  <a:schemeClr val="bg1"/>
                </a:solidFill>
                <a:latin typeface="Arial Narrow" panose="020B0606020202030204" pitchFamily="34" charset="0"/>
                <a:cs typeface="Arial" panose="020B0604020202020204" pitchFamily="34" charset="0"/>
              </a:rPr>
              <a:t>Machine Learning Flow</a:t>
            </a:r>
            <a:endParaRPr lang="en-US" sz="3200" dirty="0">
              <a:solidFill>
                <a:schemeClr val="bg1"/>
              </a:solidFill>
            </a:endParaRPr>
          </a:p>
        </p:txBody>
      </p:sp>
      <p:sp>
        <p:nvSpPr>
          <p:cNvPr id="4" name="TextBox 3">
            <a:extLst>
              <a:ext uri="{FF2B5EF4-FFF2-40B4-BE49-F238E27FC236}">
                <a16:creationId xmlns:a16="http://schemas.microsoft.com/office/drawing/2014/main" id="{7C90E37C-80B9-8A69-2417-A56D16A4AF87}"/>
              </a:ext>
            </a:extLst>
          </p:cNvPr>
          <p:cNvSpPr txBox="1"/>
          <p:nvPr/>
        </p:nvSpPr>
        <p:spPr>
          <a:xfrm>
            <a:off x="2700101" y="1036392"/>
            <a:ext cx="3866147" cy="553998"/>
          </a:xfrm>
          <a:prstGeom prst="rect">
            <a:avLst/>
          </a:prstGeom>
          <a:noFill/>
        </p:spPr>
        <p:txBody>
          <a:bodyPr wrap="square" rtlCol="0">
            <a:spAutoFit/>
          </a:bodyPr>
          <a:lstStyle/>
          <a:p>
            <a:r>
              <a:rPr lang="en-US" sz="3000" b="1" dirty="0"/>
              <a:t>OVERVIEW</a:t>
            </a:r>
            <a:endParaRPr lang="en-GB" sz="3000" b="1" dirty="0"/>
          </a:p>
        </p:txBody>
      </p:sp>
      <p:grpSp>
        <p:nvGrpSpPr>
          <p:cNvPr id="32" name="Group 31">
            <a:extLst>
              <a:ext uri="{FF2B5EF4-FFF2-40B4-BE49-F238E27FC236}">
                <a16:creationId xmlns:a16="http://schemas.microsoft.com/office/drawing/2014/main" id="{29EE971A-79F5-3213-8CEC-15B6C8F693CC}"/>
              </a:ext>
            </a:extLst>
          </p:cNvPr>
          <p:cNvGrpSpPr/>
          <p:nvPr/>
        </p:nvGrpSpPr>
        <p:grpSpPr>
          <a:xfrm>
            <a:off x="4617070" y="1791904"/>
            <a:ext cx="2957860" cy="4388719"/>
            <a:chOff x="4125111" y="1294599"/>
            <a:chExt cx="3488290" cy="5550707"/>
          </a:xfrm>
        </p:grpSpPr>
        <p:sp>
          <p:nvSpPr>
            <p:cNvPr id="6" name="Rectangle: Rounded Corners 5">
              <a:extLst>
                <a:ext uri="{FF2B5EF4-FFF2-40B4-BE49-F238E27FC236}">
                  <a16:creationId xmlns:a16="http://schemas.microsoft.com/office/drawing/2014/main" id="{57A8C90E-3739-6B48-2804-68A0C098B723}"/>
                </a:ext>
              </a:extLst>
            </p:cNvPr>
            <p:cNvSpPr/>
            <p:nvPr/>
          </p:nvSpPr>
          <p:spPr>
            <a:xfrm>
              <a:off x="4125112" y="1294599"/>
              <a:ext cx="2786743" cy="584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Cleaning</a:t>
              </a:r>
              <a:endParaRPr lang="en-GB" dirty="0"/>
            </a:p>
          </p:txBody>
        </p:sp>
        <p:sp>
          <p:nvSpPr>
            <p:cNvPr id="11" name="Rectangle: Rounded Corners 10">
              <a:extLst>
                <a:ext uri="{FF2B5EF4-FFF2-40B4-BE49-F238E27FC236}">
                  <a16:creationId xmlns:a16="http://schemas.microsoft.com/office/drawing/2014/main" id="{517FC1E9-7ACE-3A5A-E427-CF30E0A6F234}"/>
                </a:ext>
              </a:extLst>
            </p:cNvPr>
            <p:cNvSpPr/>
            <p:nvPr/>
          </p:nvSpPr>
          <p:spPr>
            <a:xfrm>
              <a:off x="4807665" y="2122255"/>
              <a:ext cx="2786743" cy="584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EDA and Outlier Removal</a:t>
              </a:r>
              <a:endParaRPr lang="en-GB" dirty="0"/>
            </a:p>
          </p:txBody>
        </p:sp>
        <p:sp>
          <p:nvSpPr>
            <p:cNvPr id="13" name="Rectangle: Rounded Corners 12">
              <a:extLst>
                <a:ext uri="{FF2B5EF4-FFF2-40B4-BE49-F238E27FC236}">
                  <a16:creationId xmlns:a16="http://schemas.microsoft.com/office/drawing/2014/main" id="{DD4F1997-AA80-33AC-172E-352AA7A40699}"/>
                </a:ext>
              </a:extLst>
            </p:cNvPr>
            <p:cNvSpPr/>
            <p:nvPr/>
          </p:nvSpPr>
          <p:spPr>
            <a:xfrm>
              <a:off x="4125111" y="2949911"/>
              <a:ext cx="2786743" cy="584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Feature Engineering</a:t>
              </a:r>
              <a:endParaRPr lang="en-GB" dirty="0"/>
            </a:p>
          </p:txBody>
        </p:sp>
        <p:cxnSp>
          <p:nvCxnSpPr>
            <p:cNvPr id="15" name="Connector: Curved 14">
              <a:extLst>
                <a:ext uri="{FF2B5EF4-FFF2-40B4-BE49-F238E27FC236}">
                  <a16:creationId xmlns:a16="http://schemas.microsoft.com/office/drawing/2014/main" id="{36E87E70-F959-A7BB-E409-77DE8F3510AE}"/>
                </a:ext>
              </a:extLst>
            </p:cNvPr>
            <p:cNvCxnSpPr>
              <a:cxnSpLocks/>
            </p:cNvCxnSpPr>
            <p:nvPr/>
          </p:nvCxnSpPr>
          <p:spPr>
            <a:xfrm>
              <a:off x="6942409" y="1615242"/>
              <a:ext cx="434666" cy="502049"/>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6DF64863-6A9D-D8EB-575B-5F9C89E3FBD9}"/>
                </a:ext>
              </a:extLst>
            </p:cNvPr>
            <p:cNvCxnSpPr>
              <a:cxnSpLocks/>
            </p:cNvCxnSpPr>
            <p:nvPr/>
          </p:nvCxnSpPr>
          <p:spPr>
            <a:xfrm flipH="1">
              <a:off x="4306919" y="2411293"/>
              <a:ext cx="434666" cy="502049"/>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49E5677E-3EC3-7D03-9147-55D4AA6522F7}"/>
                </a:ext>
              </a:extLst>
            </p:cNvPr>
            <p:cNvSpPr/>
            <p:nvPr/>
          </p:nvSpPr>
          <p:spPr>
            <a:xfrm>
              <a:off x="4826658" y="3777567"/>
              <a:ext cx="2786743" cy="584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Splitting</a:t>
              </a:r>
              <a:endParaRPr lang="en-GB" dirty="0"/>
            </a:p>
          </p:txBody>
        </p:sp>
        <p:sp>
          <p:nvSpPr>
            <p:cNvPr id="26" name="Rectangle: Rounded Corners 25">
              <a:extLst>
                <a:ext uri="{FF2B5EF4-FFF2-40B4-BE49-F238E27FC236}">
                  <a16:creationId xmlns:a16="http://schemas.microsoft.com/office/drawing/2014/main" id="{33B47B82-30E4-8189-0E1D-B021E2A92005}"/>
                </a:ext>
              </a:extLst>
            </p:cNvPr>
            <p:cNvSpPr/>
            <p:nvPr/>
          </p:nvSpPr>
          <p:spPr>
            <a:xfrm>
              <a:off x="4144104" y="4605223"/>
              <a:ext cx="2786743" cy="584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Establishing Baseline (Gilberts Equation)</a:t>
              </a:r>
              <a:endParaRPr lang="en-GB" dirty="0"/>
            </a:p>
          </p:txBody>
        </p:sp>
        <p:cxnSp>
          <p:nvCxnSpPr>
            <p:cNvPr id="27" name="Connector: Curved 26">
              <a:extLst>
                <a:ext uri="{FF2B5EF4-FFF2-40B4-BE49-F238E27FC236}">
                  <a16:creationId xmlns:a16="http://schemas.microsoft.com/office/drawing/2014/main" id="{0150F3B3-C11F-4A7F-E328-E72AF63C32FF}"/>
                </a:ext>
              </a:extLst>
            </p:cNvPr>
            <p:cNvCxnSpPr>
              <a:cxnSpLocks/>
            </p:cNvCxnSpPr>
            <p:nvPr/>
          </p:nvCxnSpPr>
          <p:spPr>
            <a:xfrm flipH="1">
              <a:off x="4325912" y="4066605"/>
              <a:ext cx="434666" cy="502049"/>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B2CAE165-6C3A-EF93-6E27-1F5F263A61F1}"/>
                </a:ext>
              </a:extLst>
            </p:cNvPr>
            <p:cNvCxnSpPr>
              <a:cxnSpLocks/>
            </p:cNvCxnSpPr>
            <p:nvPr/>
          </p:nvCxnSpPr>
          <p:spPr>
            <a:xfrm>
              <a:off x="6942409" y="3205794"/>
              <a:ext cx="434666" cy="502049"/>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D87FED51-8CA9-5EFA-D6D1-51048D25AB33}"/>
                </a:ext>
              </a:extLst>
            </p:cNvPr>
            <p:cNvSpPr/>
            <p:nvPr/>
          </p:nvSpPr>
          <p:spPr>
            <a:xfrm>
              <a:off x="4807665" y="5432879"/>
              <a:ext cx="2786743" cy="584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Modelling</a:t>
              </a:r>
              <a:endParaRPr lang="en-GB" dirty="0"/>
            </a:p>
          </p:txBody>
        </p:sp>
        <p:sp>
          <p:nvSpPr>
            <p:cNvPr id="30" name="Rectangle: Rounded Corners 29">
              <a:extLst>
                <a:ext uri="{FF2B5EF4-FFF2-40B4-BE49-F238E27FC236}">
                  <a16:creationId xmlns:a16="http://schemas.microsoft.com/office/drawing/2014/main" id="{9627730C-55FE-C81F-A52A-AB7D71525E81}"/>
                </a:ext>
              </a:extLst>
            </p:cNvPr>
            <p:cNvSpPr/>
            <p:nvPr/>
          </p:nvSpPr>
          <p:spPr>
            <a:xfrm>
              <a:off x="4125111" y="6260535"/>
              <a:ext cx="2786743" cy="584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Predictions</a:t>
              </a:r>
              <a:endParaRPr lang="en-GB" dirty="0"/>
            </a:p>
          </p:txBody>
        </p:sp>
        <p:cxnSp>
          <p:nvCxnSpPr>
            <p:cNvPr id="31" name="Connector: Curved 30">
              <a:extLst>
                <a:ext uri="{FF2B5EF4-FFF2-40B4-BE49-F238E27FC236}">
                  <a16:creationId xmlns:a16="http://schemas.microsoft.com/office/drawing/2014/main" id="{A5223693-0F11-BBA5-E686-3D3F316B262F}"/>
                </a:ext>
              </a:extLst>
            </p:cNvPr>
            <p:cNvCxnSpPr>
              <a:cxnSpLocks/>
            </p:cNvCxnSpPr>
            <p:nvPr/>
          </p:nvCxnSpPr>
          <p:spPr>
            <a:xfrm flipH="1">
              <a:off x="4306919" y="5721917"/>
              <a:ext cx="434666" cy="502049"/>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B3A49291-3869-1B5E-35B5-232479FF5278}"/>
                </a:ext>
              </a:extLst>
            </p:cNvPr>
            <p:cNvCxnSpPr>
              <a:cxnSpLocks/>
            </p:cNvCxnSpPr>
            <p:nvPr/>
          </p:nvCxnSpPr>
          <p:spPr>
            <a:xfrm>
              <a:off x="6942409" y="4897608"/>
              <a:ext cx="434667" cy="502049"/>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34" name="Picture 33" descr="A close up of a sign&#10;&#10;Description automatically generated">
            <a:extLst>
              <a:ext uri="{FF2B5EF4-FFF2-40B4-BE49-F238E27FC236}">
                <a16:creationId xmlns:a16="http://schemas.microsoft.com/office/drawing/2014/main" id="{49E4301B-D083-5123-346C-10F090A1D1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51756" y="6029460"/>
            <a:ext cx="708182" cy="365125"/>
          </a:xfrm>
          <a:prstGeom prst="rect">
            <a:avLst/>
          </a:prstGeom>
        </p:spPr>
      </p:pic>
    </p:spTree>
    <p:extLst>
      <p:ext uri="{BB962C8B-B14F-4D97-AF65-F5344CB8AC3E}">
        <p14:creationId xmlns:p14="http://schemas.microsoft.com/office/powerpoint/2010/main" val="1955524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C060008-4384-4077-8905-22F535EF0748}"/>
              </a:ext>
            </a:extLst>
          </p:cNvPr>
          <p:cNvSpPr>
            <a:spLocks noGrp="1"/>
          </p:cNvSpPr>
          <p:nvPr>
            <p:ph type="sldNum" sz="quarter" idx="12"/>
          </p:nvPr>
        </p:nvSpPr>
        <p:spPr/>
        <p:txBody>
          <a:bodyPr/>
          <a:lstStyle/>
          <a:p>
            <a:fld id="{6C0DC5EE-E788-4909-8A84-628A09471DA7}" type="slidenum">
              <a:rPr lang="en-GB" smtClean="0"/>
              <a:pPr/>
              <a:t>8</a:t>
            </a:fld>
            <a:endParaRPr lang="en-GB" dirty="0"/>
          </a:p>
        </p:txBody>
      </p:sp>
      <p:cxnSp>
        <p:nvCxnSpPr>
          <p:cNvPr id="12" name="Straight Connector 11">
            <a:extLst>
              <a:ext uri="{FF2B5EF4-FFF2-40B4-BE49-F238E27FC236}">
                <a16:creationId xmlns:a16="http://schemas.microsoft.com/office/drawing/2014/main" id="{8BDA8CD0-D26B-423C-846E-485DE5AE7AAD}"/>
              </a:ext>
            </a:extLst>
          </p:cNvPr>
          <p:cNvCxnSpPr/>
          <p:nvPr/>
        </p:nvCxnSpPr>
        <p:spPr>
          <a:xfrm>
            <a:off x="3857625" y="6526442"/>
            <a:ext cx="718774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DCF3E05-3933-7C70-E20E-FD347DCE165D}"/>
              </a:ext>
            </a:extLst>
          </p:cNvPr>
          <p:cNvSpPr/>
          <p:nvPr/>
        </p:nvSpPr>
        <p:spPr>
          <a:xfrm>
            <a:off x="511401" y="279214"/>
            <a:ext cx="3902030" cy="584775"/>
          </a:xfrm>
          <a:prstGeom prst="rect">
            <a:avLst/>
          </a:prstGeom>
        </p:spPr>
        <p:txBody>
          <a:bodyPr wrap="none">
            <a:spAutoFit/>
          </a:bodyPr>
          <a:lstStyle/>
          <a:p>
            <a:r>
              <a:rPr lang="en-GB" sz="3200" b="1" dirty="0">
                <a:solidFill>
                  <a:schemeClr val="bg1"/>
                </a:solidFill>
                <a:latin typeface="Arial Narrow" panose="020B0606020202030204" pitchFamily="34" charset="0"/>
                <a:cs typeface="Arial" panose="020B0604020202020204" pitchFamily="34" charset="0"/>
              </a:rPr>
              <a:t>Machine Learning Flow</a:t>
            </a:r>
            <a:endParaRPr lang="en-US" sz="3200" dirty="0">
              <a:solidFill>
                <a:schemeClr val="bg1"/>
              </a:solidFill>
            </a:endParaRPr>
          </a:p>
        </p:txBody>
      </p:sp>
      <p:sp>
        <p:nvSpPr>
          <p:cNvPr id="4" name="TextBox 3">
            <a:extLst>
              <a:ext uri="{FF2B5EF4-FFF2-40B4-BE49-F238E27FC236}">
                <a16:creationId xmlns:a16="http://schemas.microsoft.com/office/drawing/2014/main" id="{D38BEBCF-22D1-F83A-2C34-AC198F2DB6A6}"/>
              </a:ext>
            </a:extLst>
          </p:cNvPr>
          <p:cNvSpPr txBox="1"/>
          <p:nvPr/>
        </p:nvSpPr>
        <p:spPr>
          <a:xfrm>
            <a:off x="6850743" y="992370"/>
            <a:ext cx="3866147" cy="553998"/>
          </a:xfrm>
          <a:prstGeom prst="rect">
            <a:avLst/>
          </a:prstGeom>
          <a:noFill/>
        </p:spPr>
        <p:txBody>
          <a:bodyPr wrap="square" rtlCol="0">
            <a:spAutoFit/>
          </a:bodyPr>
          <a:lstStyle/>
          <a:p>
            <a:r>
              <a:rPr lang="en-US" sz="3000" b="1" dirty="0"/>
              <a:t>Data Cleaning and EDA</a:t>
            </a:r>
            <a:endParaRPr lang="en-GB" sz="3000" b="1" dirty="0"/>
          </a:p>
        </p:txBody>
      </p:sp>
      <p:pic>
        <p:nvPicPr>
          <p:cNvPr id="11" name="Picture 10">
            <a:extLst>
              <a:ext uri="{FF2B5EF4-FFF2-40B4-BE49-F238E27FC236}">
                <a16:creationId xmlns:a16="http://schemas.microsoft.com/office/drawing/2014/main" id="{E47AA70F-D9DD-4379-3379-479FF233BA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01" y="1089926"/>
            <a:ext cx="5236256" cy="5236256"/>
          </a:xfrm>
          <a:prstGeom prst="rect">
            <a:avLst/>
          </a:prstGeom>
        </p:spPr>
      </p:pic>
      <p:sp>
        <p:nvSpPr>
          <p:cNvPr id="13" name="TextBox 12">
            <a:extLst>
              <a:ext uri="{FF2B5EF4-FFF2-40B4-BE49-F238E27FC236}">
                <a16:creationId xmlns:a16="http://schemas.microsoft.com/office/drawing/2014/main" id="{67AD2BBE-3499-49E2-F17A-B9B291412BED}"/>
              </a:ext>
            </a:extLst>
          </p:cNvPr>
          <p:cNvSpPr txBox="1"/>
          <p:nvPr/>
        </p:nvSpPr>
        <p:spPr>
          <a:xfrm>
            <a:off x="5994395" y="1546368"/>
            <a:ext cx="5786788" cy="2031325"/>
          </a:xfrm>
          <a:prstGeom prst="rect">
            <a:avLst/>
          </a:prstGeom>
          <a:noFill/>
        </p:spPr>
        <p:txBody>
          <a:bodyPr wrap="square" rtlCol="0">
            <a:spAutoFit/>
          </a:bodyPr>
          <a:lstStyle/>
          <a:p>
            <a:r>
              <a:rPr lang="en-US" sz="1400" b="1" dirty="0"/>
              <a:t>Consistency Check: </a:t>
            </a:r>
            <a:r>
              <a:rPr lang="en-US" sz="1400" dirty="0"/>
              <a:t>Ensuring single name to denote a category e.g. a well having name in both upper and lower case in different rows.</a:t>
            </a:r>
          </a:p>
          <a:p>
            <a:endParaRPr lang="en-US" sz="1400" dirty="0"/>
          </a:p>
          <a:p>
            <a:r>
              <a:rPr lang="en-US" sz="1400" b="1" dirty="0" err="1"/>
              <a:t>DataType</a:t>
            </a:r>
            <a:r>
              <a:rPr lang="en-US" sz="1400" b="1" dirty="0"/>
              <a:t> Confirmation: </a:t>
            </a:r>
            <a:r>
              <a:rPr lang="en-US" sz="1400" dirty="0"/>
              <a:t>Numeric columns were changed to float datatype.</a:t>
            </a:r>
          </a:p>
          <a:p>
            <a:endParaRPr lang="en-US" sz="1400" dirty="0"/>
          </a:p>
          <a:p>
            <a:r>
              <a:rPr lang="en-US" sz="1400" b="1" dirty="0"/>
              <a:t>Handling Missing Values: </a:t>
            </a:r>
            <a:r>
              <a:rPr lang="en-US" sz="1400" dirty="0"/>
              <a:t>Forward filling was employed to fill missing values.</a:t>
            </a:r>
          </a:p>
          <a:p>
            <a:endParaRPr lang="en-US" sz="1400" dirty="0"/>
          </a:p>
          <a:p>
            <a:r>
              <a:rPr lang="en-US" sz="1400" b="1" dirty="0"/>
              <a:t>Duplicates Check: </a:t>
            </a:r>
            <a:r>
              <a:rPr lang="en-US" sz="1400" dirty="0"/>
              <a:t>Involved scanning for duplicate rows. No duplicate rows were found.</a:t>
            </a:r>
          </a:p>
        </p:txBody>
      </p:sp>
      <p:sp>
        <p:nvSpPr>
          <p:cNvPr id="14" name="TextBox 13">
            <a:extLst>
              <a:ext uri="{FF2B5EF4-FFF2-40B4-BE49-F238E27FC236}">
                <a16:creationId xmlns:a16="http://schemas.microsoft.com/office/drawing/2014/main" id="{09821697-A524-53BD-6A23-9E2ECB32C6B1}"/>
              </a:ext>
            </a:extLst>
          </p:cNvPr>
          <p:cNvSpPr txBox="1"/>
          <p:nvPr/>
        </p:nvSpPr>
        <p:spPr>
          <a:xfrm>
            <a:off x="5994395" y="3795164"/>
            <a:ext cx="5050976" cy="369332"/>
          </a:xfrm>
          <a:prstGeom prst="rect">
            <a:avLst/>
          </a:prstGeom>
          <a:noFill/>
        </p:spPr>
        <p:txBody>
          <a:bodyPr wrap="square" rtlCol="0">
            <a:spAutoFit/>
          </a:bodyPr>
          <a:lstStyle/>
          <a:p>
            <a:r>
              <a:rPr lang="en-US" b="1" dirty="0">
                <a:solidFill>
                  <a:srgbClr val="FF0000"/>
                </a:solidFill>
              </a:rPr>
              <a:t>Insights from EDA</a:t>
            </a:r>
          </a:p>
        </p:txBody>
      </p:sp>
      <p:graphicFrame>
        <p:nvGraphicFramePr>
          <p:cNvPr id="16" name="Table 15">
            <a:extLst>
              <a:ext uri="{FF2B5EF4-FFF2-40B4-BE49-F238E27FC236}">
                <a16:creationId xmlns:a16="http://schemas.microsoft.com/office/drawing/2014/main" id="{9B253998-7518-6713-E27B-B470EDC0CDFD}"/>
              </a:ext>
            </a:extLst>
          </p:cNvPr>
          <p:cNvGraphicFramePr>
            <a:graphicFrameLocks noGrp="1"/>
          </p:cNvGraphicFramePr>
          <p:nvPr>
            <p:extLst>
              <p:ext uri="{D42A27DB-BD31-4B8C-83A1-F6EECF244321}">
                <p14:modId xmlns:p14="http://schemas.microsoft.com/office/powerpoint/2010/main" val="4157895293"/>
              </p:ext>
            </p:extLst>
          </p:nvPr>
        </p:nvGraphicFramePr>
        <p:xfrm>
          <a:off x="6096000" y="4302446"/>
          <a:ext cx="4096655" cy="1595120"/>
        </p:xfrm>
        <a:graphic>
          <a:graphicData uri="http://schemas.openxmlformats.org/drawingml/2006/table">
            <a:tbl>
              <a:tblPr firstRow="1" bandRow="1">
                <a:tableStyleId>{5C22544A-7EE6-4342-B048-85BDC9FD1C3A}</a:tableStyleId>
              </a:tblPr>
              <a:tblGrid>
                <a:gridCol w="1320641">
                  <a:extLst>
                    <a:ext uri="{9D8B030D-6E8A-4147-A177-3AD203B41FA5}">
                      <a16:colId xmlns:a16="http://schemas.microsoft.com/office/drawing/2014/main" val="95194333"/>
                    </a:ext>
                  </a:extLst>
                </a:gridCol>
                <a:gridCol w="2776014">
                  <a:extLst>
                    <a:ext uri="{9D8B030D-6E8A-4147-A177-3AD203B41FA5}">
                      <a16:colId xmlns:a16="http://schemas.microsoft.com/office/drawing/2014/main" val="2471800937"/>
                    </a:ext>
                  </a:extLst>
                </a:gridCol>
              </a:tblGrid>
              <a:tr h="0">
                <a:tc>
                  <a:txBody>
                    <a:bodyPr/>
                    <a:lstStyle/>
                    <a:p>
                      <a:r>
                        <a:rPr lang="en-US" sz="1100" dirty="0"/>
                        <a:t>Category</a:t>
                      </a:r>
                      <a:endParaRPr lang="en-GB" sz="1100" dirty="0"/>
                    </a:p>
                  </a:txBody>
                  <a:tcPr/>
                </a:tc>
                <a:tc>
                  <a:txBody>
                    <a:bodyPr/>
                    <a:lstStyle/>
                    <a:p>
                      <a:r>
                        <a:rPr lang="en-US" sz="1100" dirty="0"/>
                        <a:t>Insight</a:t>
                      </a:r>
                      <a:endParaRPr lang="en-GB" sz="1100" dirty="0"/>
                    </a:p>
                  </a:txBody>
                  <a:tcPr/>
                </a:tc>
                <a:extLst>
                  <a:ext uri="{0D108BD9-81ED-4DB2-BD59-A6C34878D82A}">
                    <a16:rowId xmlns:a16="http://schemas.microsoft.com/office/drawing/2014/main" val="2608115658"/>
                  </a:ext>
                </a:extLst>
              </a:tr>
              <a:tr h="370840">
                <a:tc>
                  <a:txBody>
                    <a:bodyPr/>
                    <a:lstStyle/>
                    <a:p>
                      <a:r>
                        <a:rPr lang="en-US" sz="1100" dirty="0"/>
                        <a:t>Date</a:t>
                      </a:r>
                      <a:endParaRPr lang="en-GB" sz="1100" dirty="0"/>
                    </a:p>
                  </a:txBody>
                  <a:tcPr/>
                </a:tc>
                <a:tc>
                  <a:txBody>
                    <a:bodyPr/>
                    <a:lstStyle/>
                    <a:p>
                      <a:r>
                        <a:rPr lang="en-US" sz="1100" dirty="0"/>
                        <a:t>The Train data spanned 2008 – 2015</a:t>
                      </a:r>
                      <a:endParaRPr lang="en-GB" sz="1100" dirty="0"/>
                    </a:p>
                  </a:txBody>
                  <a:tcPr/>
                </a:tc>
                <a:extLst>
                  <a:ext uri="{0D108BD9-81ED-4DB2-BD59-A6C34878D82A}">
                    <a16:rowId xmlns:a16="http://schemas.microsoft.com/office/drawing/2014/main" val="903275483"/>
                  </a:ext>
                </a:extLst>
              </a:tr>
              <a:tr h="370840">
                <a:tc>
                  <a:txBody>
                    <a:bodyPr/>
                    <a:lstStyle/>
                    <a:p>
                      <a:r>
                        <a:rPr lang="en-US" sz="1100" dirty="0"/>
                        <a:t>Well</a:t>
                      </a:r>
                      <a:endParaRPr lang="en-GB" sz="1100" dirty="0"/>
                    </a:p>
                  </a:txBody>
                  <a:tcPr/>
                </a:tc>
                <a:tc>
                  <a:txBody>
                    <a:bodyPr/>
                    <a:lstStyle/>
                    <a:p>
                      <a:r>
                        <a:rPr lang="en-US" sz="1100" dirty="0"/>
                        <a:t>5 wells bores were given. With F-12 and F-14 having the oldest dates 0f 2008 (perhaps the oldest wells)</a:t>
                      </a:r>
                      <a:endParaRPr lang="en-GB" sz="1100" dirty="0"/>
                    </a:p>
                  </a:txBody>
                  <a:tcPr/>
                </a:tc>
                <a:extLst>
                  <a:ext uri="{0D108BD9-81ED-4DB2-BD59-A6C34878D82A}">
                    <a16:rowId xmlns:a16="http://schemas.microsoft.com/office/drawing/2014/main" val="3984929964"/>
                  </a:ext>
                </a:extLst>
              </a:tr>
              <a:tr h="370840">
                <a:tc>
                  <a:txBody>
                    <a:bodyPr/>
                    <a:lstStyle/>
                    <a:p>
                      <a:r>
                        <a:rPr lang="en-US" sz="1100" dirty="0"/>
                        <a:t>Gas-Oil Ratio (GOR)</a:t>
                      </a:r>
                      <a:endParaRPr lang="en-GB" sz="1100" dirty="0"/>
                    </a:p>
                  </a:txBody>
                  <a:tcPr/>
                </a:tc>
                <a:tc>
                  <a:txBody>
                    <a:bodyPr/>
                    <a:lstStyle/>
                    <a:p>
                      <a:r>
                        <a:rPr lang="en-US" sz="1100" dirty="0"/>
                        <a:t>Average GOR across all wells is 791.335</a:t>
                      </a:r>
                      <a:endParaRPr lang="en-GB" sz="1100" dirty="0"/>
                    </a:p>
                  </a:txBody>
                  <a:tcPr/>
                </a:tc>
                <a:extLst>
                  <a:ext uri="{0D108BD9-81ED-4DB2-BD59-A6C34878D82A}">
                    <a16:rowId xmlns:a16="http://schemas.microsoft.com/office/drawing/2014/main" val="549691305"/>
                  </a:ext>
                </a:extLst>
              </a:tr>
            </a:tbl>
          </a:graphicData>
        </a:graphic>
      </p:graphicFrame>
      <p:cxnSp>
        <p:nvCxnSpPr>
          <p:cNvPr id="3" name="Straight Connector 2">
            <a:extLst>
              <a:ext uri="{FF2B5EF4-FFF2-40B4-BE49-F238E27FC236}">
                <a16:creationId xmlns:a16="http://schemas.microsoft.com/office/drawing/2014/main" id="{D3A20E08-4BEF-405E-8CE6-3EADF2EC225E}"/>
              </a:ext>
            </a:extLst>
          </p:cNvPr>
          <p:cNvCxnSpPr>
            <a:cxnSpLocks/>
          </p:cNvCxnSpPr>
          <p:nvPr/>
        </p:nvCxnSpPr>
        <p:spPr>
          <a:xfrm>
            <a:off x="5293915" y="3708054"/>
            <a:ext cx="6898085"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descr="A close up of a sign&#10;&#10;Description automatically generated">
            <a:extLst>
              <a:ext uri="{FF2B5EF4-FFF2-40B4-BE49-F238E27FC236}">
                <a16:creationId xmlns:a16="http://schemas.microsoft.com/office/drawing/2014/main" id="{0BF9791A-DCA2-D77A-BAAD-15E8678084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1756" y="6029460"/>
            <a:ext cx="708182" cy="365125"/>
          </a:xfrm>
          <a:prstGeom prst="rect">
            <a:avLst/>
          </a:prstGeom>
        </p:spPr>
      </p:pic>
    </p:spTree>
    <p:extLst>
      <p:ext uri="{BB962C8B-B14F-4D97-AF65-F5344CB8AC3E}">
        <p14:creationId xmlns:p14="http://schemas.microsoft.com/office/powerpoint/2010/main" val="253576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C060008-4384-4077-8905-22F535EF0748}"/>
              </a:ext>
            </a:extLst>
          </p:cNvPr>
          <p:cNvSpPr>
            <a:spLocks noGrp="1"/>
          </p:cNvSpPr>
          <p:nvPr>
            <p:ph type="sldNum" sz="quarter" idx="12"/>
          </p:nvPr>
        </p:nvSpPr>
        <p:spPr/>
        <p:txBody>
          <a:bodyPr/>
          <a:lstStyle/>
          <a:p>
            <a:fld id="{6C0DC5EE-E788-4909-8A84-628A09471DA7}" type="slidenum">
              <a:rPr lang="en-GB" smtClean="0"/>
              <a:pPr/>
              <a:t>9</a:t>
            </a:fld>
            <a:endParaRPr lang="en-GB" dirty="0"/>
          </a:p>
        </p:txBody>
      </p:sp>
      <p:cxnSp>
        <p:nvCxnSpPr>
          <p:cNvPr id="12" name="Straight Connector 11">
            <a:extLst>
              <a:ext uri="{FF2B5EF4-FFF2-40B4-BE49-F238E27FC236}">
                <a16:creationId xmlns:a16="http://schemas.microsoft.com/office/drawing/2014/main" id="{8BDA8CD0-D26B-423C-846E-485DE5AE7AAD}"/>
              </a:ext>
            </a:extLst>
          </p:cNvPr>
          <p:cNvCxnSpPr/>
          <p:nvPr/>
        </p:nvCxnSpPr>
        <p:spPr>
          <a:xfrm>
            <a:off x="3857625" y="6526442"/>
            <a:ext cx="718774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8A1AD74-E3E3-AC1E-5A43-D0CD64C46772}"/>
              </a:ext>
            </a:extLst>
          </p:cNvPr>
          <p:cNvSpPr txBox="1"/>
          <p:nvPr/>
        </p:nvSpPr>
        <p:spPr>
          <a:xfrm>
            <a:off x="5989982" y="1727238"/>
            <a:ext cx="5479312" cy="1564403"/>
          </a:xfrm>
          <a:prstGeom prst="rect">
            <a:avLst/>
          </a:prstGeom>
          <a:noFill/>
        </p:spPr>
        <p:txBody>
          <a:bodyPr wrap="square" rtlCol="0">
            <a:spAutoFit/>
          </a:bodyPr>
          <a:lstStyle/>
          <a:p>
            <a:pPr>
              <a:lnSpc>
                <a:spcPct val="150000"/>
              </a:lnSpc>
            </a:pPr>
            <a:r>
              <a:rPr lang="en-ID" sz="1300" dirty="0">
                <a:latin typeface="Poppins" pitchFamily="2" charset="77"/>
                <a:cs typeface="Poppins" pitchFamily="2" charset="77"/>
              </a:rPr>
              <a:t>In line with handling timeseries as supervised learning, the below features were engineered towards better modelling;</a:t>
            </a:r>
          </a:p>
          <a:p>
            <a:pPr>
              <a:lnSpc>
                <a:spcPct val="150000"/>
              </a:lnSpc>
            </a:pPr>
            <a:r>
              <a:rPr lang="en-ID" sz="1300" b="1" dirty="0">
                <a:latin typeface="Poppins" pitchFamily="2" charset="77"/>
                <a:cs typeface="Poppins" pitchFamily="2" charset="77"/>
              </a:rPr>
              <a:t>1. Time based: </a:t>
            </a:r>
            <a:r>
              <a:rPr lang="en-ID" sz="1300" dirty="0">
                <a:latin typeface="Poppins" pitchFamily="2" charset="77"/>
                <a:cs typeface="Poppins" pitchFamily="2" charset="77"/>
              </a:rPr>
              <a:t>Year, </a:t>
            </a:r>
            <a:r>
              <a:rPr lang="en-ID" sz="1300" dirty="0" err="1">
                <a:latin typeface="Poppins" pitchFamily="2" charset="77"/>
                <a:cs typeface="Poppins" pitchFamily="2" charset="77"/>
              </a:rPr>
              <a:t>dayofyear</a:t>
            </a:r>
            <a:r>
              <a:rPr lang="en-ID" sz="1300" dirty="0">
                <a:latin typeface="Poppins" pitchFamily="2" charset="77"/>
                <a:cs typeface="Poppins" pitchFamily="2" charset="77"/>
              </a:rPr>
              <a:t>, day, week.</a:t>
            </a:r>
            <a:endParaRPr lang="en-ID" sz="1300" b="1" dirty="0">
              <a:latin typeface="Poppins" pitchFamily="2" charset="77"/>
              <a:cs typeface="Poppins" pitchFamily="2" charset="77"/>
            </a:endParaRPr>
          </a:p>
          <a:p>
            <a:pPr>
              <a:lnSpc>
                <a:spcPct val="150000"/>
              </a:lnSpc>
            </a:pPr>
            <a:r>
              <a:rPr lang="en-ID" sz="1300" b="1" dirty="0">
                <a:latin typeface="Poppins" pitchFamily="2" charset="77"/>
                <a:cs typeface="Poppins" pitchFamily="2" charset="77"/>
              </a:rPr>
              <a:t>2. Lag based: </a:t>
            </a:r>
            <a:r>
              <a:rPr lang="en-ID" sz="1300" dirty="0">
                <a:latin typeface="Poppins" pitchFamily="2" charset="77"/>
                <a:cs typeface="Poppins" pitchFamily="2" charset="77"/>
              </a:rPr>
              <a:t>1 to 5 days lag of Anulus pressure, choke size and well head pressure.</a:t>
            </a:r>
          </a:p>
        </p:txBody>
      </p:sp>
      <p:sp>
        <p:nvSpPr>
          <p:cNvPr id="7" name="Rectangle 6">
            <a:extLst>
              <a:ext uri="{FF2B5EF4-FFF2-40B4-BE49-F238E27FC236}">
                <a16:creationId xmlns:a16="http://schemas.microsoft.com/office/drawing/2014/main" id="{F6A19CDD-0CCA-E176-9103-500CDB9A4C10}"/>
              </a:ext>
            </a:extLst>
          </p:cNvPr>
          <p:cNvSpPr/>
          <p:nvPr/>
        </p:nvSpPr>
        <p:spPr>
          <a:xfrm>
            <a:off x="511401" y="279214"/>
            <a:ext cx="3902030" cy="584775"/>
          </a:xfrm>
          <a:prstGeom prst="rect">
            <a:avLst/>
          </a:prstGeom>
        </p:spPr>
        <p:txBody>
          <a:bodyPr wrap="none">
            <a:spAutoFit/>
          </a:bodyPr>
          <a:lstStyle/>
          <a:p>
            <a:r>
              <a:rPr lang="en-GB" sz="3200" b="1" dirty="0">
                <a:solidFill>
                  <a:schemeClr val="bg1"/>
                </a:solidFill>
                <a:latin typeface="Arial Narrow" panose="020B0606020202030204" pitchFamily="34" charset="0"/>
                <a:cs typeface="Arial" panose="020B0604020202020204" pitchFamily="34" charset="0"/>
              </a:rPr>
              <a:t>Machine Learning Flow</a:t>
            </a:r>
            <a:endParaRPr lang="en-US" sz="3200" dirty="0">
              <a:solidFill>
                <a:schemeClr val="bg1"/>
              </a:solidFill>
            </a:endParaRPr>
          </a:p>
        </p:txBody>
      </p:sp>
      <p:sp>
        <p:nvSpPr>
          <p:cNvPr id="11" name="TextBox 10">
            <a:extLst>
              <a:ext uri="{FF2B5EF4-FFF2-40B4-BE49-F238E27FC236}">
                <a16:creationId xmlns:a16="http://schemas.microsoft.com/office/drawing/2014/main" id="{220C58AE-F878-481A-7D5D-DEE811B9D45A}"/>
              </a:ext>
            </a:extLst>
          </p:cNvPr>
          <p:cNvSpPr txBox="1"/>
          <p:nvPr/>
        </p:nvSpPr>
        <p:spPr>
          <a:xfrm>
            <a:off x="6659232" y="1121327"/>
            <a:ext cx="8176261" cy="553998"/>
          </a:xfrm>
          <a:prstGeom prst="rect">
            <a:avLst/>
          </a:prstGeom>
          <a:noFill/>
        </p:spPr>
        <p:txBody>
          <a:bodyPr wrap="square" rtlCol="0">
            <a:spAutoFit/>
          </a:bodyPr>
          <a:lstStyle/>
          <a:p>
            <a:r>
              <a:rPr lang="en-US" sz="3000" b="1" dirty="0"/>
              <a:t>Feature Engineering</a:t>
            </a:r>
            <a:endParaRPr lang="en-GB" sz="3000" b="1" dirty="0"/>
          </a:p>
        </p:txBody>
      </p:sp>
      <p:sp>
        <p:nvSpPr>
          <p:cNvPr id="2" name="TextBox 1">
            <a:extLst>
              <a:ext uri="{FF2B5EF4-FFF2-40B4-BE49-F238E27FC236}">
                <a16:creationId xmlns:a16="http://schemas.microsoft.com/office/drawing/2014/main" id="{B36DD296-C98F-E1B6-3EBB-8B463160B49C}"/>
              </a:ext>
            </a:extLst>
          </p:cNvPr>
          <p:cNvSpPr txBox="1"/>
          <p:nvPr/>
        </p:nvSpPr>
        <p:spPr>
          <a:xfrm>
            <a:off x="5989982" y="3976747"/>
            <a:ext cx="5479312" cy="2464649"/>
          </a:xfrm>
          <a:prstGeom prst="rect">
            <a:avLst/>
          </a:prstGeom>
          <a:noFill/>
        </p:spPr>
        <p:txBody>
          <a:bodyPr wrap="square" rtlCol="0">
            <a:spAutoFit/>
          </a:bodyPr>
          <a:lstStyle/>
          <a:p>
            <a:pPr>
              <a:lnSpc>
                <a:spcPct val="150000"/>
              </a:lnSpc>
            </a:pPr>
            <a:r>
              <a:rPr lang="en-ID" sz="1300" dirty="0">
                <a:latin typeface="Poppins" pitchFamily="2" charset="77"/>
                <a:cs typeface="Poppins" pitchFamily="2" charset="77"/>
              </a:rPr>
              <a:t>Being a timeseries problem the data was split into training and testing in a sorted way as opposed to splitting randomly in non-timeseries problems.</a:t>
            </a:r>
          </a:p>
          <a:p>
            <a:pPr>
              <a:lnSpc>
                <a:spcPct val="150000"/>
              </a:lnSpc>
            </a:pPr>
            <a:r>
              <a:rPr lang="en-ID" sz="1300" dirty="0">
                <a:latin typeface="Poppins" pitchFamily="2" charset="77"/>
                <a:cs typeface="Poppins" pitchFamily="2" charset="77"/>
              </a:rPr>
              <a:t>The middle 12.5% and end 12.5% days for all wells were used as test data and the rest as training and validation during model tuning.</a:t>
            </a:r>
          </a:p>
          <a:p>
            <a:pPr>
              <a:lnSpc>
                <a:spcPct val="150000"/>
              </a:lnSpc>
            </a:pPr>
            <a:endParaRPr lang="en-ID" sz="1300" dirty="0">
              <a:latin typeface="Poppins" pitchFamily="2" charset="77"/>
              <a:cs typeface="Poppins" pitchFamily="2" charset="77"/>
            </a:endParaRPr>
          </a:p>
          <a:p>
            <a:pPr>
              <a:lnSpc>
                <a:spcPct val="150000"/>
              </a:lnSpc>
            </a:pPr>
            <a:endParaRPr lang="en-ID" sz="1300" dirty="0">
              <a:latin typeface="Poppins" pitchFamily="2" charset="77"/>
              <a:cs typeface="Poppins" pitchFamily="2" charset="77"/>
            </a:endParaRPr>
          </a:p>
        </p:txBody>
      </p:sp>
      <p:cxnSp>
        <p:nvCxnSpPr>
          <p:cNvPr id="3" name="Straight Connector 2">
            <a:extLst>
              <a:ext uri="{FF2B5EF4-FFF2-40B4-BE49-F238E27FC236}">
                <a16:creationId xmlns:a16="http://schemas.microsoft.com/office/drawing/2014/main" id="{B9DF9162-37A5-204B-34FC-EE28825651A3}"/>
              </a:ext>
            </a:extLst>
          </p:cNvPr>
          <p:cNvCxnSpPr/>
          <p:nvPr/>
        </p:nvCxnSpPr>
        <p:spPr>
          <a:xfrm>
            <a:off x="5016727" y="3406491"/>
            <a:ext cx="7187746"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BE5F687-49E8-03AA-A0B6-4C567FAFE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03" y="1228647"/>
            <a:ext cx="4933137" cy="4933137"/>
          </a:xfrm>
          <a:prstGeom prst="rect">
            <a:avLst/>
          </a:prstGeom>
        </p:spPr>
      </p:pic>
      <p:sp>
        <p:nvSpPr>
          <p:cNvPr id="9" name="TextBox 8">
            <a:extLst>
              <a:ext uri="{FF2B5EF4-FFF2-40B4-BE49-F238E27FC236}">
                <a16:creationId xmlns:a16="http://schemas.microsoft.com/office/drawing/2014/main" id="{A2F08ECE-148A-E1BE-7513-EEB804B0AAED}"/>
              </a:ext>
            </a:extLst>
          </p:cNvPr>
          <p:cNvSpPr txBox="1"/>
          <p:nvPr/>
        </p:nvSpPr>
        <p:spPr>
          <a:xfrm>
            <a:off x="7163625" y="3418216"/>
            <a:ext cx="8176261" cy="553998"/>
          </a:xfrm>
          <a:prstGeom prst="rect">
            <a:avLst/>
          </a:prstGeom>
          <a:noFill/>
        </p:spPr>
        <p:txBody>
          <a:bodyPr wrap="square" rtlCol="0">
            <a:spAutoFit/>
          </a:bodyPr>
          <a:lstStyle/>
          <a:p>
            <a:r>
              <a:rPr lang="en-US" sz="3000" b="1" dirty="0"/>
              <a:t>Data Splitting</a:t>
            </a:r>
            <a:endParaRPr lang="en-GB" sz="3000" b="1" dirty="0"/>
          </a:p>
        </p:txBody>
      </p:sp>
      <p:pic>
        <p:nvPicPr>
          <p:cNvPr id="13" name="Picture 12" descr="A close up of a sign&#10;&#10;Description automatically generated">
            <a:extLst>
              <a:ext uri="{FF2B5EF4-FFF2-40B4-BE49-F238E27FC236}">
                <a16:creationId xmlns:a16="http://schemas.microsoft.com/office/drawing/2014/main" id="{2175FD59-EDB6-8B43-B1EA-82F34C0E82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1756" y="6029460"/>
            <a:ext cx="708182" cy="365125"/>
          </a:xfrm>
          <a:prstGeom prst="rect">
            <a:avLst/>
          </a:prstGeom>
        </p:spPr>
      </p:pic>
    </p:spTree>
    <p:extLst>
      <p:ext uri="{BB962C8B-B14F-4D97-AF65-F5344CB8AC3E}">
        <p14:creationId xmlns:p14="http://schemas.microsoft.com/office/powerpoint/2010/main" val="3620848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2569</TotalTime>
  <Words>1138</Words>
  <Application>Microsoft Office PowerPoint</Application>
  <PresentationFormat>Widescreen</PresentationFormat>
  <Paragraphs>192</Paragraphs>
  <Slides>10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Arial</vt:lpstr>
      <vt:lpstr>Arial Narrow</vt:lpstr>
      <vt:lpstr>Calibri</vt:lpstr>
      <vt:lpstr>Calibri Light</vt:lpstr>
      <vt:lpstr>Impact</vt:lpstr>
      <vt:lpstr>Lato</vt:lpstr>
      <vt:lpstr>Lato Black</vt:lpstr>
      <vt:lpstr>Palatino Linotype</vt:lpstr>
      <vt:lpstr>Poppins</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Tere-joe</dc:creator>
  <cp:lastModifiedBy>udoh chigozie</cp:lastModifiedBy>
  <cp:revision>68</cp:revision>
  <dcterms:created xsi:type="dcterms:W3CDTF">2023-01-13T10:37:16Z</dcterms:created>
  <dcterms:modified xsi:type="dcterms:W3CDTF">2024-08-13T23:23:22Z</dcterms:modified>
</cp:coreProperties>
</file>